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 id="2147483660" r:id="rId2"/>
  </p:sldMasterIdLst>
  <p:notesMasterIdLst>
    <p:notesMasterId r:id="rId76"/>
  </p:notesMasterIdLst>
  <p:sldIdLst>
    <p:sldId id="1069" r:id="rId3"/>
    <p:sldId id="2970" r:id="rId4"/>
    <p:sldId id="2934" r:id="rId5"/>
    <p:sldId id="2935" r:id="rId6"/>
    <p:sldId id="2952" r:id="rId7"/>
    <p:sldId id="2979" r:id="rId8"/>
    <p:sldId id="2936" r:id="rId9"/>
    <p:sldId id="2957" r:id="rId10"/>
    <p:sldId id="2958" r:id="rId11"/>
    <p:sldId id="2977" r:id="rId12"/>
    <p:sldId id="2953" r:id="rId13"/>
    <p:sldId id="2954" r:id="rId14"/>
    <p:sldId id="2956" r:id="rId15"/>
    <p:sldId id="2955" r:id="rId16"/>
    <p:sldId id="2939" r:id="rId17"/>
    <p:sldId id="2965" r:id="rId18"/>
    <p:sldId id="572" r:id="rId19"/>
    <p:sldId id="2664" r:id="rId20"/>
    <p:sldId id="2937" r:id="rId21"/>
    <p:sldId id="2940" r:id="rId22"/>
    <p:sldId id="2978" r:id="rId23"/>
    <p:sldId id="2927" r:id="rId24"/>
    <p:sldId id="927" r:id="rId25"/>
    <p:sldId id="2910" r:id="rId26"/>
    <p:sldId id="321" r:id="rId27"/>
    <p:sldId id="1053" r:id="rId28"/>
    <p:sldId id="940" r:id="rId29"/>
    <p:sldId id="2942" r:id="rId30"/>
    <p:sldId id="2975" r:id="rId31"/>
    <p:sldId id="2951" r:id="rId32"/>
    <p:sldId id="2941" r:id="rId33"/>
    <p:sldId id="882" r:id="rId34"/>
    <p:sldId id="2945" r:id="rId35"/>
    <p:sldId id="2946" r:id="rId36"/>
    <p:sldId id="2947" r:id="rId37"/>
    <p:sldId id="2969" r:id="rId38"/>
    <p:sldId id="2974" r:id="rId39"/>
    <p:sldId id="2973" r:id="rId40"/>
    <p:sldId id="2972" r:id="rId41"/>
    <p:sldId id="379" r:id="rId42"/>
    <p:sldId id="380" r:id="rId43"/>
    <p:sldId id="2967" r:id="rId44"/>
    <p:sldId id="2964" r:id="rId45"/>
    <p:sldId id="505" r:id="rId46"/>
    <p:sldId id="2963" r:id="rId47"/>
    <p:sldId id="2962" r:id="rId48"/>
    <p:sldId id="2771" r:id="rId49"/>
    <p:sldId id="2948" r:id="rId50"/>
    <p:sldId id="2720" r:id="rId51"/>
    <p:sldId id="2719" r:id="rId52"/>
    <p:sldId id="2976" r:id="rId53"/>
    <p:sldId id="2933" r:id="rId54"/>
    <p:sldId id="974" r:id="rId55"/>
    <p:sldId id="2961" r:id="rId56"/>
    <p:sldId id="2971" r:id="rId57"/>
    <p:sldId id="2959" r:id="rId58"/>
    <p:sldId id="2750" r:id="rId59"/>
    <p:sldId id="2751" r:id="rId60"/>
    <p:sldId id="2730" r:id="rId61"/>
    <p:sldId id="2731" r:id="rId62"/>
    <p:sldId id="2732" r:id="rId63"/>
    <p:sldId id="2733" r:id="rId64"/>
    <p:sldId id="2735" r:id="rId65"/>
    <p:sldId id="2739" r:id="rId66"/>
    <p:sldId id="2772" r:id="rId67"/>
    <p:sldId id="919" r:id="rId68"/>
    <p:sldId id="2960" r:id="rId69"/>
    <p:sldId id="2950" r:id="rId70"/>
    <p:sldId id="2944" r:id="rId71"/>
    <p:sldId id="504" r:id="rId72"/>
    <p:sldId id="2949" r:id="rId73"/>
    <p:sldId id="564" r:id="rId74"/>
    <p:sldId id="569" r:id="rId75"/>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1181D32E-8C5D-3144-9A35-D5708F9E6ADA}">
          <p14:sldIdLst>
            <p14:sldId id="1069"/>
          </p14:sldIdLst>
        </p14:section>
        <p14:section name="Current Context: Cognitive Activities can be managed in Namespaces, but what is knowledge?" id="{B0CE12A7-F81A-0C4A-8745-4A29E0129E52}">
          <p14:sldIdLst>
            <p14:sldId id="2970"/>
            <p14:sldId id="2934"/>
            <p14:sldId id="2935"/>
            <p14:sldId id="2952"/>
            <p14:sldId id="2979"/>
            <p14:sldId id="2936"/>
            <p14:sldId id="2957"/>
            <p14:sldId id="2958"/>
          </p14:sldIdLst>
        </p14:section>
        <p14:section name="Goal: Make Represented Knowledge Computable" id="{2AAFCED1-8B4B-F344-B8EB-8B27443EED3B}">
          <p14:sldIdLst>
            <p14:sldId id="2977"/>
            <p14:sldId id="2953"/>
            <p14:sldId id="2954"/>
            <p14:sldId id="2956"/>
            <p14:sldId id="2955"/>
            <p14:sldId id="2939"/>
            <p14:sldId id="2965"/>
            <p14:sldId id="572"/>
            <p14:sldId id="2664"/>
            <p14:sldId id="2937"/>
            <p14:sldId id="2940"/>
          </p14:sldIdLst>
        </p14:section>
        <p14:section name="Criteria" id="{AD219165-BB23-DC40-AA6F-528EC9C040C9}">
          <p14:sldIdLst>
            <p14:sldId id="2978"/>
          </p14:sldIdLst>
        </p14:section>
        <p14:section name="Input Content (Switching to Concrete Domain)" id="{5BAF1B71-3731-E546-AF5C-796DA14DAD98}">
          <p14:sldIdLst>
            <p14:sldId id="2927"/>
            <p14:sldId id="927"/>
            <p14:sldId id="2910"/>
            <p14:sldId id="321"/>
            <p14:sldId id="1053"/>
            <p14:sldId id="940"/>
            <p14:sldId id="2942"/>
            <p14:sldId id="2975"/>
          </p14:sldIdLst>
        </p14:section>
        <p14:section name="Process in terms of Actions" id="{CD4CEB79-AE30-754F-A8D7-3E627F070C3D}">
          <p14:sldIdLst>
            <p14:sldId id="2951"/>
            <p14:sldId id="2941"/>
            <p14:sldId id="882"/>
            <p14:sldId id="2945"/>
            <p14:sldId id="2946"/>
            <p14:sldId id="2947"/>
            <p14:sldId id="2969"/>
            <p14:sldId id="2974"/>
          </p14:sldIdLst>
        </p14:section>
        <p14:section name="Universal Outputs" id="{550FA220-6964-AB41-8BB9-FBAEFB8CBF25}">
          <p14:sldIdLst>
            <p14:sldId id="2973"/>
            <p14:sldId id="2972"/>
            <p14:sldId id="379"/>
            <p14:sldId id="380"/>
            <p14:sldId id="2967"/>
            <p14:sldId id="2964"/>
            <p14:sldId id="505"/>
            <p14:sldId id="2963"/>
            <p14:sldId id="2962"/>
            <p14:sldId id="2771"/>
            <p14:sldId id="2948"/>
            <p14:sldId id="2720"/>
            <p14:sldId id="2719"/>
          </p14:sldIdLst>
        </p14:section>
        <p14:section name="Boundary Statement and Checking" id="{06C9D3C1-81C6-804F-A10E-882198C9C173}">
          <p14:sldIdLst>
            <p14:sldId id="2976"/>
            <p14:sldId id="2933"/>
            <p14:sldId id="974"/>
          </p14:sldIdLst>
        </p14:section>
        <p14:section name="References" id="{F30E5B7F-C4A9-2841-A40B-6E3AEF87F666}">
          <p14:sldIdLst>
            <p14:sldId id="2961"/>
            <p14:sldId id="2971"/>
            <p14:sldId id="2959"/>
            <p14:sldId id="2750"/>
            <p14:sldId id="2751"/>
            <p14:sldId id="2730"/>
            <p14:sldId id="2731"/>
            <p14:sldId id="2732"/>
            <p14:sldId id="2733"/>
            <p14:sldId id="2735"/>
            <p14:sldId id="2739"/>
            <p14:sldId id="2772"/>
            <p14:sldId id="919"/>
            <p14:sldId id="2960"/>
            <p14:sldId id="2950"/>
            <p14:sldId id="2944"/>
            <p14:sldId id="504"/>
            <p14:sldId id="2949"/>
            <p14:sldId id="564"/>
            <p14:sldId id="569"/>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5A4A1A"/>
    <a:srgbClr val="0088D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878"/>
    <p:restoredTop sz="89265"/>
  </p:normalViewPr>
  <p:slideViewPr>
    <p:cSldViewPr snapToGrid="0">
      <p:cViewPr varScale="1">
        <p:scale>
          <a:sx n="169" d="100"/>
          <a:sy n="169" d="100"/>
        </p:scale>
        <p:origin x="208" y="336"/>
      </p:cViewPr>
      <p:guideLst>
        <p:guide orient="horz" pos="1620"/>
        <p:guide pos="2880"/>
      </p:guideLst>
    </p:cSldViewPr>
  </p:slideViewPr>
  <p:notesTextViewPr>
    <p:cViewPr>
      <p:scale>
        <a:sx n="1" d="1"/>
        <a:sy n="1" d="1"/>
      </p:scale>
      <p:origin x="0" y="0"/>
    </p:cViewPr>
  </p:notesTextViewPr>
  <p:sorterViewPr>
    <p:cViewPr>
      <p:scale>
        <a:sx n="50" d="100"/>
        <a:sy n="5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16" Type="http://schemas.openxmlformats.org/officeDocument/2006/relationships/slide" Target="slides/slide1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slide" Target="slides/slide72.xml"/><Relationship Id="rId79" Type="http://schemas.openxmlformats.org/officeDocument/2006/relationships/theme" Target="theme/theme1.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tableStyles" Target="tableStyle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notesMaster" Target="notesMasters/notesMaster1.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c6f91993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c6f91993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012391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416066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34422893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9835813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471040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a:xfrm>
            <a:off x="381000" y="685800"/>
            <a:ext cx="6096000" cy="3429000"/>
          </a:xfrm>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endParaRPr lang="zh-CN" altLang="en-US" sz="2800">
              <a:solidFill>
                <a:schemeClr val="bg1"/>
              </a:solidFill>
            </a:endParaRPr>
          </a:p>
        </p:txBody>
      </p:sp>
      <p:sp>
        <p:nvSpPr>
          <p:cNvPr id="4" name="3 Marcador de número de diapositiva"/>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0503F2-DAEB-BA4C-A473-03AD228CD1B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Arial"/>
                <a:sym typeface="Arial"/>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Arial"/>
              <a:sym typeface="Arial"/>
            </a:endParaRPr>
          </a:p>
        </p:txBody>
      </p:sp>
    </p:spTree>
    <p:extLst>
      <p:ext uri="{BB962C8B-B14F-4D97-AF65-F5344CB8AC3E}">
        <p14:creationId xmlns:p14="http://schemas.microsoft.com/office/powerpoint/2010/main" val="3974945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354799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240492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60086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238160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298047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838350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706554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896359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718025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C60503F2-DAEB-BA4C-A473-03AD228CD1B7}" type="slidenum">
              <a:rPr kumimoji="0" lang="en-US" sz="1400" b="0" i="0" u="none" strike="noStrike" kern="0" cap="none" spc="0" normalizeH="0" baseline="0" noProof="0" smtClean="0">
                <a:ln>
                  <a:noFill/>
                </a:ln>
                <a:solidFill>
                  <a:prstClr val="black"/>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70</a:t>
            </a:fld>
            <a:endParaRPr kumimoji="0" lang="en-US" sz="1400" b="0" i="0" u="none" strike="noStrike" kern="0" cap="none" spc="0" normalizeH="0" baseline="0" noProof="0">
              <a:ln>
                <a:noFill/>
              </a:ln>
              <a:solidFill>
                <a:prstClr val="black"/>
              </a:solidFill>
              <a:effectLst/>
              <a:uLnTx/>
              <a:uFillTx/>
              <a:latin typeface="Arial"/>
              <a:cs typeface="Arial"/>
              <a:sym typeface="Arial"/>
            </a:endParaRPr>
          </a:p>
        </p:txBody>
      </p:sp>
    </p:spTree>
    <p:extLst>
      <p:ext uri="{BB962C8B-B14F-4D97-AF65-F5344CB8AC3E}">
        <p14:creationId xmlns:p14="http://schemas.microsoft.com/office/powerpoint/2010/main" val="37294196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9922931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40675986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4410633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7358543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42207005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8256405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dirty="0">
                <a:solidFill>
                  <a:schemeClr val="bg1"/>
                </a:solidFill>
                <a:latin typeface="Arial" charset="0"/>
                <a:ea typeface="Arial" charset="0"/>
                <a:cs typeface="Arial" charset="0"/>
              </a:rPr>
              <a:t>Category theory has become an important role in contemporary mathematics and theoretical computer science. </a:t>
            </a:r>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C60503F2-DAEB-BA4C-A473-03AD228CD1B7}" type="slidenum">
              <a:rPr kumimoji="0" lang="en-US" sz="1400" b="0" i="0" u="none" strike="noStrike" kern="0" cap="none" spc="0" normalizeH="0" baseline="0" noProof="0" smtClean="0">
                <a:ln>
                  <a:noFill/>
                </a:ln>
                <a:solidFill>
                  <a:prstClr val="black"/>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18</a:t>
            </a:fld>
            <a:endParaRPr kumimoji="0" lang="en-US" sz="1400" b="0" i="0" u="none" strike="noStrike" kern="0" cap="none" spc="0" normalizeH="0" baseline="0" noProof="0">
              <a:ln>
                <a:noFill/>
              </a:ln>
              <a:solidFill>
                <a:prstClr val="black"/>
              </a:solidFill>
              <a:effectLst/>
              <a:uLnTx/>
              <a:uFillTx/>
              <a:latin typeface="Arial"/>
              <a:cs typeface="Arial"/>
              <a:sym typeface="Arial"/>
            </a:endParaRPr>
          </a:p>
        </p:txBody>
      </p:sp>
    </p:spTree>
    <p:extLst>
      <p:ext uri="{BB962C8B-B14F-4D97-AF65-F5344CB8AC3E}">
        <p14:creationId xmlns:p14="http://schemas.microsoft.com/office/powerpoint/2010/main" val="1408363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1117132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5021969-FB30-554E-80CD-49F5E6657D61}" type="datetimeFigureOut">
              <a:rPr lang="en-US" smtClean="0">
                <a:solidFill>
                  <a:prstClr val="black">
                    <a:tint val="75000"/>
                  </a:prstClr>
                </a:solidFill>
              </a:rPr>
              <a:pPr/>
              <a:t>11/15/20</a:t>
            </a:fld>
            <a:endParaRPr lang="en-US" dirty="0">
              <a:solidFill>
                <a:prstClr val="black">
                  <a:tint val="75000"/>
                </a:prstClr>
              </a:solidFill>
            </a:endParaRPr>
          </a:p>
        </p:txBody>
      </p:sp>
      <p:sp>
        <p:nvSpPr>
          <p:cNvPr id="3" name="Footer Placeholder 2"/>
          <p:cNvSpPr>
            <a:spLocks noGrp="1"/>
          </p:cNvSpPr>
          <p:nvPr>
            <p:ph type="ftr" sz="quarter" idx="11"/>
          </p:nvPr>
        </p:nvSpPr>
        <p:spPr/>
        <p:txBody>
          <a:bodyPr/>
          <a:lstStyle/>
          <a:p>
            <a:endParaRPr lang="en-US" dirty="0">
              <a:solidFill>
                <a:prstClr val="black">
                  <a:tint val="75000"/>
                </a:prstClr>
              </a:solidFill>
            </a:endParaRPr>
          </a:p>
        </p:txBody>
      </p:sp>
      <p:sp>
        <p:nvSpPr>
          <p:cNvPr id="4" name="Slide Number Placeholder 3"/>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9681420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69870577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98342376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97866954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19126090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5260517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91926184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1410764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STXingkai" panose="02010800040101010101" pitchFamily="2" charset="-122"/>
                <a:ea typeface="STXingkai" panose="02010800040101010101" pitchFamily="2" charset="-122"/>
              </a:defRPr>
            </a:lvl1pPr>
          </a:lstStyle>
          <a:p>
            <a:r>
              <a:rPr lang="en-US" dirty="0"/>
              <a:t>Click to edit Master title style</a:t>
            </a:r>
          </a:p>
        </p:txBody>
      </p:sp>
      <p:sp>
        <p:nvSpPr>
          <p:cNvPr id="3" name="Content Placeholder 2"/>
          <p:cNvSpPr>
            <a:spLocks noGrp="1"/>
          </p:cNvSpPr>
          <p:nvPr>
            <p:ph idx="1"/>
          </p:nvPr>
        </p:nvSpPr>
        <p:spPr/>
        <p:txBody>
          <a:bodyPr/>
          <a:lstStyle>
            <a:lvl1pPr>
              <a:defRPr>
                <a:latin typeface="STXingkai" panose="02010800040101010101" pitchFamily="2" charset="-122"/>
                <a:ea typeface="STXingkai" panose="02010800040101010101" pitchFamily="2" charset="-122"/>
              </a:defRPr>
            </a:lvl1pPr>
            <a:lvl2pPr>
              <a:defRPr>
                <a:latin typeface="STXingkai" panose="02010800040101010101" pitchFamily="2" charset="-122"/>
                <a:ea typeface="STXingkai" panose="02010800040101010101" pitchFamily="2" charset="-122"/>
              </a:defRPr>
            </a:lvl2pPr>
            <a:lvl3pPr>
              <a:defRPr>
                <a:latin typeface="STXingkai" panose="02010800040101010101" pitchFamily="2" charset="-122"/>
                <a:ea typeface="STXingkai" panose="02010800040101010101" pitchFamily="2" charset="-122"/>
              </a:defRPr>
            </a:lvl3pPr>
            <a:lvl4pPr>
              <a:defRPr>
                <a:latin typeface="STXingkai" panose="02010800040101010101" pitchFamily="2" charset="-122"/>
                <a:ea typeface="STXingkai" panose="02010800040101010101" pitchFamily="2" charset="-122"/>
              </a:defRPr>
            </a:lvl4pPr>
            <a:lvl5pPr>
              <a:defRPr>
                <a:latin typeface="STXingkai" panose="02010800040101010101" pitchFamily="2" charset="-122"/>
                <a:ea typeface="STXingkai" panose="02010800040101010101" pitchFamily="2" charset="-122"/>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713C7D3C-22D2-7449-8935-5F36E8921380}" type="slidenum">
              <a:rPr lang="en-US" smtClean="0"/>
              <a:pPr/>
              <a:t>‹#›</a:t>
            </a:fld>
            <a:endParaRPr lang="en-US" dirty="0"/>
          </a:p>
        </p:txBody>
      </p:sp>
    </p:spTree>
    <p:extLst>
      <p:ext uri="{BB962C8B-B14F-4D97-AF65-F5344CB8AC3E}">
        <p14:creationId xmlns:p14="http://schemas.microsoft.com/office/powerpoint/2010/main" val="14028998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tx1"/>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fld id="{85289B78-EFFB-4F42-9416-BFAA0E464ADF}" type="slidenum">
              <a:rPr lang="en" smtClean="0"/>
              <a:pPr/>
              <a:t>‹#›</a:t>
            </a:fld>
            <a:endParaRPr lang="en" dirty="0"/>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2" r:id="rId3"/>
    <p:sldLayoutId id="2147483653" r:id="rId4"/>
    <p:sldLayoutId id="2147483654" r:id="rId5"/>
    <p:sldLayoutId id="2147483655" r:id="rId6"/>
    <p:sldLayoutId id="2147483656" r:id="rId7"/>
    <p:sldLayoutId id="2147483657" r:id="rId8"/>
    <p:sldLayoutId id="2147483676" r:id="rId9"/>
    <p:sldLayoutId id="2147483713" r:id="rId10"/>
    <p:sldLayoutId id="2147483714"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908635352"/>
      </p:ext>
    </p:extLst>
  </p:cSld>
  <p:clrMap bg1="lt1" tx1="dk1" bg2="dk2" tx2="lt2" accent1="accent1" accent2="accent2" accent3="accent3" accent4="accent4" accent5="accent5" accent6="accent6" hlink="hlink" folHlink="folHlink"/>
  <p:sldLayoutIdLst>
    <p:sldLayoutId id="2147483661" r:id="rId1"/>
    <p:sldLayoutId id="2147483663" r:id="rId2"/>
    <p:sldLayoutId id="2147483664" r:id="rId3"/>
    <p:sldLayoutId id="2147483665" r:id="rId4"/>
    <p:sldLayoutId id="2147483666" r:id="rId5"/>
    <p:sldLayoutId id="2147483667" r:id="rId6"/>
    <p:sldLayoutId id="2147483668" r:id="rId7"/>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en.wikipedia.org/wiki/Transdisciplinarity"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hyperlink" Target="https://www.javatpoint.com/knowledge-representation-in-ai"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lara.epfl.ch/w/_media/sav17:lecturecise10.pdf"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ncatlab.org/nlab/show/natural+transformation" TargetMode="External"/><Relationship Id="rId7" Type="http://schemas.openxmlformats.org/officeDocument/2006/relationships/image" Target="../media/image4.gif"/><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hyperlink" Target="https://en.wikipedia.org/wiki/File:HomotopySmall.gif" TargetMode="External"/><Relationship Id="rId5" Type="http://schemas.openxmlformats.org/officeDocument/2006/relationships/image" Target="../media/image13.png"/><Relationship Id="rId4" Type="http://schemas.openxmlformats.org/officeDocument/2006/relationships/hyperlink" Target="https://en.wikipedia.org/wiki/Path_(topology)"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s://ncatlab.org/nlab/show/functor"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hyperlink" Target="https://youtu.be/A9z0T7UmJIQ?t=642" TargetMode="External"/><Relationship Id="rId7" Type="http://schemas.openxmlformats.org/officeDocument/2006/relationships/image" Target="../media/image18.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hyperlink" Target="https://youtu.be/Jeod9jaV4iM" TargetMode="External"/><Relationship Id="rId5" Type="http://schemas.openxmlformats.org/officeDocument/2006/relationships/hyperlink" Target="https://www.youtube.com/user/blargoner" TargetMode="Externa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hyperlink" Target="https://ncatlab.org/nlab/show/morphism"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hyperlink" Target="https://youtu.be/j2m5YMnHvQQ"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en.wikipedia.org/wiki/Power_set" TargetMode="External"/><Relationship Id="rId7" Type="http://schemas.openxmlformats.org/officeDocument/2006/relationships/image" Target="../media/image23.png"/><Relationship Id="rId2" Type="http://schemas.openxmlformats.org/officeDocument/2006/relationships/hyperlink" Target="https://en.wikipedia.org/wiki/Hasse_diagram" TargetMode="External"/><Relationship Id="rId1" Type="http://schemas.openxmlformats.org/officeDocument/2006/relationships/slideLayout" Target="../slideLayouts/slideLayout9.xml"/><Relationship Id="rId6" Type="http://schemas.openxmlformats.org/officeDocument/2006/relationships/hyperlink" Target="https://en.wikipedia.org/wiki/Join_and_meet" TargetMode="External"/><Relationship Id="rId5" Type="http://schemas.openxmlformats.org/officeDocument/2006/relationships/image" Target="../media/image22.png"/><Relationship Id="rId4" Type="http://schemas.openxmlformats.org/officeDocument/2006/relationships/hyperlink" Target="https://en.wikipedia.org/wiki/Partially_ordered_set" TargetMode="External"/></Relationships>
</file>

<file path=ppt/slides/_rels/slide17.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hyperlink" Target="https://www.jstor.org/stable/2321751?seq=1" TargetMode="External"/><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hyperlink" Target="https://slideplayer.com/slide/8506871/"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hyperlink" Target="https://slideplayer.com/slide/8506871/"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https://istio.io/"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kubernetes.io/docs/concepts/overview/components/" TargetMode="External"/><Relationship Id="rId2" Type="http://schemas.openxmlformats.org/officeDocument/2006/relationships/notesSlide" Target="../notesSlides/notesSlide11.xml"/><Relationship Id="rId1" Type="http://schemas.openxmlformats.org/officeDocument/2006/relationships/slideLayout" Target="../slideLayouts/slideLayout9.xml"/><Relationship Id="rId4" Type="http://schemas.openxmlformats.org/officeDocument/2006/relationships/image" Target="../media/image28.png"/></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hyperlink" Target="https://youtu.be/XRdmfo4M_YA"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s://www.diffbot.com/products/natural-language/"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7.xml.rels><?xml version="1.0" encoding="UTF-8" standalone="yes"?>
<Relationships xmlns="http://schemas.openxmlformats.org/package/2006/relationships"><Relationship Id="rId3" Type="http://schemas.openxmlformats.org/officeDocument/2006/relationships/image" Target="../media/image31.tiff"/><Relationship Id="rId7" Type="http://schemas.openxmlformats.org/officeDocument/2006/relationships/image" Target="../media/image33.png"/><Relationship Id="rId2" Type="http://schemas.openxmlformats.org/officeDocument/2006/relationships/hyperlink" Target="http://verses.io/" TargetMode="External"/><Relationship Id="rId1" Type="http://schemas.openxmlformats.org/officeDocument/2006/relationships/slideLayout" Target="../slideLayouts/slideLayout9.xml"/><Relationship Id="rId6" Type="http://schemas.openxmlformats.org/officeDocument/2006/relationships/hyperlink" Target="https://www.diffbot.com/products/natural-language/" TargetMode="External"/><Relationship Id="rId5" Type="http://schemas.openxmlformats.org/officeDocument/2006/relationships/image" Target="../media/image32.png"/><Relationship Id="rId4" Type="http://schemas.openxmlformats.org/officeDocument/2006/relationships/hyperlink" Target="https://youtu.be/PB_9HIgSCWc?t=457"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hyperlink" Target="https://youtu.be/vpYct2npKD8"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s://lamport.azurewebsites.net/tla/book.html?back-link=learning.html#book" TargetMode="External"/><Relationship Id="rId2" Type="http://schemas.openxmlformats.org/officeDocument/2006/relationships/hyperlink" Target="http://lamport.azurewebsites.net/video/intro.html" TargetMode="Externa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jpe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lara.epfl.ch/w/_media/sav17:lecturecise10.pdf"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hyperlink" Target="https://en.wikipedia.org/wiki/Functional_(mathematics)" TargetMode="External"/><Relationship Id="rId13" Type="http://schemas.openxmlformats.org/officeDocument/2006/relationships/hyperlink" Target="https://en.wikipedia.org/wiki/Energy" TargetMode="External"/><Relationship Id="rId18" Type="http://schemas.openxmlformats.org/officeDocument/2006/relationships/hyperlink" Target="https://en.wikipedia.org/wiki/Joule" TargetMode="External"/><Relationship Id="rId3" Type="http://schemas.openxmlformats.org/officeDocument/2006/relationships/image" Target="../media/image38.png"/><Relationship Id="rId7" Type="http://schemas.openxmlformats.org/officeDocument/2006/relationships/hyperlink" Target="https://en.wikipedia.org/wiki/Hamilton%27s_principle#cite_note-penrose-1" TargetMode="External"/><Relationship Id="rId12" Type="http://schemas.openxmlformats.org/officeDocument/2006/relationships/hyperlink" Target="https://en.wikipedia.org/wiki/Dimensional_analysis" TargetMode="External"/><Relationship Id="rId17" Type="http://schemas.openxmlformats.org/officeDocument/2006/relationships/hyperlink" Target="https://en.wikipedia.org/wiki/SI_unit" TargetMode="External"/><Relationship Id="rId2" Type="http://schemas.openxmlformats.org/officeDocument/2006/relationships/hyperlink" Target="https://en.wikipedia.org/wiki/Lagrangian_mechanics" TargetMode="External"/><Relationship Id="rId16" Type="http://schemas.openxmlformats.org/officeDocument/2006/relationships/hyperlink" Target="https://en.wikipedia.org/wiki/Length" TargetMode="External"/><Relationship Id="rId20" Type="http://schemas.openxmlformats.org/officeDocument/2006/relationships/hyperlink" Target="https://en.wikipedia.org/wiki/Action_(physics)" TargetMode="External"/><Relationship Id="rId1" Type="http://schemas.openxmlformats.org/officeDocument/2006/relationships/slideLayout" Target="../slideLayouts/slideLayout2.xml"/><Relationship Id="rId6" Type="http://schemas.openxmlformats.org/officeDocument/2006/relationships/hyperlink" Target="https://en.wikipedia.org/wiki/Configuration_space_(physics)" TargetMode="External"/><Relationship Id="rId11" Type="http://schemas.openxmlformats.org/officeDocument/2006/relationships/hyperlink" Target="https://en.wikipedia.org/wiki/Action_(physics)#cite_note-mcgraw1-1" TargetMode="External"/><Relationship Id="rId5" Type="http://schemas.openxmlformats.org/officeDocument/2006/relationships/image" Target="../media/image39.png"/><Relationship Id="rId15" Type="http://schemas.openxmlformats.org/officeDocument/2006/relationships/hyperlink" Target="https://en.wikipedia.org/wiki/Momentum" TargetMode="External"/><Relationship Id="rId10" Type="http://schemas.openxmlformats.org/officeDocument/2006/relationships/hyperlink" Target="https://en.wikipedia.org/wiki/Real_number" TargetMode="External"/><Relationship Id="rId19" Type="http://schemas.openxmlformats.org/officeDocument/2006/relationships/hyperlink" Target="https://en.wikipedia.org/wiki/Action_(physics)#cite_note-2" TargetMode="External"/><Relationship Id="rId4" Type="http://schemas.openxmlformats.org/officeDocument/2006/relationships/hyperlink" Target="https://en.wikipedia.org/wiki/Hamilton%27s_principle" TargetMode="External"/><Relationship Id="rId9" Type="http://schemas.openxmlformats.org/officeDocument/2006/relationships/hyperlink" Target="https://en.wikipedia.org/wiki/Trajectory" TargetMode="External"/><Relationship Id="rId14" Type="http://schemas.openxmlformats.org/officeDocument/2006/relationships/hyperlink" Target="https://en.wikipedia.org/wiki/Time"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43.png"/><Relationship Id="rId2" Type="http://schemas.openxmlformats.org/officeDocument/2006/relationships/hyperlink" Target="https://en.wikipedia.org/wiki/File:Noether_theorem_scheme.png" TargetMode="Externa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hyperlink" Target="https://en.wikipedia.org/wiki/Noether%27s_theorem"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hyperlink" Target="https://youtu.be/YDdDuq2AGw4" TargetMode="External"/><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hyperlink" Target="https://youtu.be/Ft8R3-kPDdk?t=390" TargetMode="External"/></Relationships>
</file>

<file path=ppt/slides/_rels/slide34.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hyperlink" Target="https://youtu.be/qT8NyyRgLDQ?t=847" TargetMode="External"/><Relationship Id="rId2" Type="http://schemas.openxmlformats.org/officeDocument/2006/relationships/hyperlink" Target="https://youtu.be/qT8NyyRgLDQ?t=274" TargetMode="External"/><Relationship Id="rId1" Type="http://schemas.openxmlformats.org/officeDocument/2006/relationships/slideLayout" Target="../slideLayouts/slideLayout2.xml"/><Relationship Id="rId6" Type="http://schemas.openxmlformats.org/officeDocument/2006/relationships/hyperlink" Target="Because%20we%20cannot%20talk%20about%20implementation%20details,%20%20So%20that%20two%20things%20behaves%20the%20same%20on%20the%20outside%20must%20be%20the%20same." TargetMode="External"/><Relationship Id="rId5" Type="http://schemas.openxmlformats.org/officeDocument/2006/relationships/image" Target="../media/image49.png"/><Relationship Id="rId4" Type="http://schemas.openxmlformats.org/officeDocument/2006/relationships/hyperlink" Target="https://youtu.be/qT8NyyRgLDQ?t=493" TargetMode="External"/></Relationships>
</file>

<file path=ppt/slides/_rels/slide35.xml.rels><?xml version="1.0" encoding="UTF-8" standalone="yes"?>
<Relationships xmlns="http://schemas.openxmlformats.org/package/2006/relationships"><Relationship Id="rId3" Type="http://schemas.openxmlformats.org/officeDocument/2006/relationships/hyperlink" Target="https://youtu.be/aeRVdYN6fE8?t=2793" TargetMode="External"/><Relationship Id="rId2" Type="http://schemas.openxmlformats.org/officeDocument/2006/relationships/hyperlink" Target="https://youtu.be/SknxggwRPzU?t=139" TargetMode="External"/><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50.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s://youtu.be/jRZDnetjGuo?t=409" TargetMode="External"/><Relationship Id="rId2" Type="http://schemas.openxmlformats.org/officeDocument/2006/relationships/hyperlink" Target="https://drwho.virtadpt.net/files/mov.pdf" TargetMode="External"/><Relationship Id="rId1" Type="http://schemas.openxmlformats.org/officeDocument/2006/relationships/slideLayout" Target="../slideLayouts/slideLayout11.xml"/><Relationship Id="rId5" Type="http://schemas.openxmlformats.org/officeDocument/2006/relationships/image" Target="../media/image53.png"/><Relationship Id="rId4" Type="http://schemas.openxmlformats.org/officeDocument/2006/relationships/image" Target="../media/image52.png"/></Relationships>
</file>

<file path=ppt/slides/_rels/slide3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hyperlink" Target="https://youtu.be/NmWwRmvjAE8?t=1537" TargetMode="External"/><Relationship Id="rId1" Type="http://schemas.openxmlformats.org/officeDocument/2006/relationships/slideLayout" Target="../slideLayouts/slideLayout11.xml"/><Relationship Id="rId5" Type="http://schemas.openxmlformats.org/officeDocument/2006/relationships/image" Target="../media/image55.png"/><Relationship Id="rId4" Type="http://schemas.openxmlformats.org/officeDocument/2006/relationships/hyperlink" Target="https://youtu.be/NmWwRmvjAE8?t=1037"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7.tiff"/><Relationship Id="rId2" Type="http://schemas.openxmlformats.org/officeDocument/2006/relationships/image" Target="../media/image56.png"/><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3" Type="http://schemas.openxmlformats.org/officeDocument/2006/relationships/hyperlink" Target="https://www.javatpoint.com/knowledge-representation-in-ai" TargetMode="External"/><Relationship Id="rId2" Type="http://schemas.openxmlformats.org/officeDocument/2006/relationships/image" Target="../media/image58.png"/><Relationship Id="rId1" Type="http://schemas.openxmlformats.org/officeDocument/2006/relationships/slideLayout" Target="../slideLayouts/slideLayout9.xml"/><Relationship Id="rId4" Type="http://schemas.openxmlformats.org/officeDocument/2006/relationships/image" Target="../media/image1.png"/></Relationships>
</file>

<file path=ppt/slides/_rels/slide42.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59.png"/><Relationship Id="rId7" Type="http://schemas.openxmlformats.org/officeDocument/2006/relationships/image" Target="../media/image61.png"/><Relationship Id="rId2" Type="http://schemas.openxmlformats.org/officeDocument/2006/relationships/hyperlink" Target="https://www.javatpoint.com/knowledge-representation-in-ai" TargetMode="External"/><Relationship Id="rId1" Type="http://schemas.openxmlformats.org/officeDocument/2006/relationships/slideLayout" Target="../slideLayouts/slideLayout9.xml"/><Relationship Id="rId6" Type="http://schemas.openxmlformats.org/officeDocument/2006/relationships/hyperlink" Target="https://istio.io/" TargetMode="External"/><Relationship Id="rId5" Type="http://schemas.openxmlformats.org/officeDocument/2006/relationships/image" Target="../media/image60.tiff"/><Relationship Id="rId4" Type="http://schemas.openxmlformats.org/officeDocument/2006/relationships/image" Target="../media/image1.png"/></Relationships>
</file>

<file path=ppt/slides/_rels/slide4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hyperlink" Target="https://youtu.be/UwYLaGzhDb4?t=307" TargetMode="Externa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4.xml"/><Relationship Id="rId1" Type="http://schemas.openxmlformats.org/officeDocument/2006/relationships/slideLayout" Target="../slideLayouts/slideLayout11.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4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hyperlink" Target="https://youtu.be/UwYLaGzhDb4?t=540" TargetMode="External"/><Relationship Id="rId1" Type="http://schemas.openxmlformats.org/officeDocument/2006/relationships/slideLayout" Target="../slideLayouts/slideLayout2.xml"/><Relationship Id="rId5" Type="http://schemas.openxmlformats.org/officeDocument/2006/relationships/image" Target="../media/image69.png"/><Relationship Id="rId4" Type="http://schemas.openxmlformats.org/officeDocument/2006/relationships/hyperlink" Target="https://youtu.be/UwYLaGzhDb4?t=606" TargetMode="External"/></Relationships>
</file>

<file path=ppt/slides/_rels/slide4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hyperlink" Target="https://youtu.be/UwYLaGzhDb4?t=147" TargetMode="External"/><Relationship Id="rId1" Type="http://schemas.openxmlformats.org/officeDocument/2006/relationships/slideLayout" Target="../slideLayouts/slideLayout2.xml"/><Relationship Id="rId6" Type="http://schemas.openxmlformats.org/officeDocument/2006/relationships/hyperlink" Target="https://github.com/ncreep/category-theory-as-a-tool-for-thought" TargetMode="External"/><Relationship Id="rId5" Type="http://schemas.openxmlformats.org/officeDocument/2006/relationships/image" Target="../media/image71.png"/><Relationship Id="rId4" Type="http://schemas.openxmlformats.org/officeDocument/2006/relationships/hyperlink" Target="https://youtu.be/UwYLaGzhDb4?t=2307" TargetMode="External"/></Relationships>
</file>

<file path=ppt/slides/_rels/slide4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hyperlink" Target="https://youtu.be/r4_wGxi94jg" TargetMode="External"/><Relationship Id="rId1" Type="http://schemas.openxmlformats.org/officeDocument/2006/relationships/slideLayout" Target="../slideLayouts/slideLayout11.xml"/><Relationship Id="rId4" Type="http://schemas.openxmlformats.org/officeDocument/2006/relationships/image" Target="../media/image73.png"/></Relationships>
</file>

<file path=ppt/slides/_rels/slide48.xml.rels><?xml version="1.0" encoding="UTF-8" standalone="yes"?>
<Relationships xmlns="http://schemas.openxmlformats.org/package/2006/relationships"><Relationship Id="rId3" Type="http://schemas.openxmlformats.org/officeDocument/2006/relationships/image" Target="../media/image74.png"/><Relationship Id="rId7" Type="http://schemas.openxmlformats.org/officeDocument/2006/relationships/image" Target="../media/image30.png"/><Relationship Id="rId2" Type="http://schemas.openxmlformats.org/officeDocument/2006/relationships/hyperlink" Target="https://youtu.be/EPs6BhLav94?t=32" TargetMode="External"/><Relationship Id="rId1" Type="http://schemas.openxmlformats.org/officeDocument/2006/relationships/slideLayout" Target="../slideLayouts/slideLayout9.xml"/><Relationship Id="rId6" Type="http://schemas.openxmlformats.org/officeDocument/2006/relationships/hyperlink" Target="https://www.diffbot.com/products/natural-language/" TargetMode="External"/><Relationship Id="rId5" Type="http://schemas.openxmlformats.org/officeDocument/2006/relationships/image" Target="../media/image75.png"/><Relationship Id="rId4" Type="http://schemas.openxmlformats.org/officeDocument/2006/relationships/hyperlink" Target="https://youtu.be/r0lsyTaAuJE?t=16" TargetMode="External"/></Relationships>
</file>

<file path=ppt/slides/_rels/slide49.xml.rels><?xml version="1.0" encoding="UTF-8" standalone="yes"?>
<Relationships xmlns="http://schemas.openxmlformats.org/package/2006/relationships"><Relationship Id="rId3" Type="http://schemas.openxmlformats.org/officeDocument/2006/relationships/hyperlink" Target="https://youtu.be/2ETw0US9NaM?t=124" TargetMode="External"/><Relationship Id="rId2" Type="http://schemas.openxmlformats.org/officeDocument/2006/relationships/image" Target="../media/image73.png"/><Relationship Id="rId1" Type="http://schemas.openxmlformats.org/officeDocument/2006/relationships/slideLayout" Target="../slideLayouts/slideLayout9.xml"/><Relationship Id="rId4" Type="http://schemas.openxmlformats.org/officeDocument/2006/relationships/image" Target="../media/image76.png"/></Relationships>
</file>

<file path=ppt/slides/_rels/slide5.xml.rels><?xml version="1.0" encoding="UTF-8" standalone="yes"?>
<Relationships xmlns="http://schemas.openxmlformats.org/package/2006/relationships"><Relationship Id="rId3" Type="http://schemas.openxmlformats.org/officeDocument/2006/relationships/hyperlink" Target="https://en.wikipedia.org/wiki/Homotopy"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hyperlink" Target="https://en.wikipedia.org/wiki/Path_(topology)" TargetMode="External"/><Relationship Id="rId5" Type="http://schemas.openxmlformats.org/officeDocument/2006/relationships/image" Target="../media/image4.gif"/><Relationship Id="rId4" Type="http://schemas.openxmlformats.org/officeDocument/2006/relationships/hyperlink" Target="https://en.wikipedia.org/wiki/File:HomotopySmall.gif" TargetMode="External"/></Relationships>
</file>

<file path=ppt/slides/_rels/slide5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hyperlink" Target="https://youtu.be/p7-U1_E_j3w" TargetMode="External"/><Relationship Id="rId1" Type="http://schemas.openxmlformats.org/officeDocument/2006/relationships/slideLayout" Target="../slideLayouts/slideLayout9.xml"/><Relationship Id="rId5" Type="http://schemas.openxmlformats.org/officeDocument/2006/relationships/image" Target="../media/image73.png"/><Relationship Id="rId4" Type="http://schemas.openxmlformats.org/officeDocument/2006/relationships/image" Target="../media/image78.png"/></Relationships>
</file>

<file path=ppt/slides/_rels/slide51.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image" Target="../media/image2.png"/><Relationship Id="rId7" Type="http://schemas.openxmlformats.org/officeDocument/2006/relationships/hyperlink" Target="https://www.paladion.net/devsecops" TargetMode="External"/><Relationship Id="rId2" Type="http://schemas.openxmlformats.org/officeDocument/2006/relationships/notesSlide" Target="../notesSlides/notesSlide15.xml"/><Relationship Id="rId1" Type="http://schemas.openxmlformats.org/officeDocument/2006/relationships/slideLayout" Target="../slideLayouts/slideLayout6.xml"/><Relationship Id="rId6" Type="http://schemas.microsoft.com/office/2007/relationships/hdphoto" Target="../media/hdphoto1.wdp"/><Relationship Id="rId5" Type="http://schemas.openxmlformats.org/officeDocument/2006/relationships/image" Target="../media/image79.png"/><Relationship Id="rId4" Type="http://schemas.openxmlformats.org/officeDocument/2006/relationships/image" Target="../media/image73.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hyperlink" Target="https://github.com/benkoo/CognitiveFoundation2020" TargetMode="Externa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hyperlink" Target="https://youtu.be/7dmrDYQh4rc?t=75" TargetMode="External"/><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82.jpeg"/><Relationship Id="rId4" Type="http://schemas.openxmlformats.org/officeDocument/2006/relationships/hyperlink" Target="http://math.mit.edu/~dspivak/CT4S.pdf" TargetMode="External"/></Relationships>
</file>

<file path=ppt/slides/_rels/slide55.xml.rels><?xml version="1.0" encoding="UTF-8" standalone="yes"?>
<Relationships xmlns="http://schemas.openxmlformats.org/package/2006/relationships"><Relationship Id="rId3" Type="http://schemas.openxmlformats.org/officeDocument/2006/relationships/hyperlink" Target="https://youtu.be/GGL6AZpO7Ck" TargetMode="External"/><Relationship Id="rId2" Type="http://schemas.openxmlformats.org/officeDocument/2006/relationships/hyperlink" Target="https://www.jeremypmann.com/" TargetMode="External"/><Relationship Id="rId1" Type="http://schemas.openxmlformats.org/officeDocument/2006/relationships/slideLayout" Target="../slideLayouts/slideLayout2.xml"/><Relationship Id="rId6" Type="http://schemas.openxmlformats.org/officeDocument/2006/relationships/image" Target="../media/image85.png"/><Relationship Id="rId5" Type="http://schemas.openxmlformats.org/officeDocument/2006/relationships/hyperlink" Target="https://youtu.be/9pPS7iJ4grM" TargetMode="External"/><Relationship Id="rId4" Type="http://schemas.openxmlformats.org/officeDocument/2006/relationships/image" Target="../media/image84.png"/></Relationships>
</file>

<file path=ppt/slides/_rels/slide56.xml.rels><?xml version="1.0" encoding="UTF-8" standalone="yes"?>
<Relationships xmlns="http://schemas.openxmlformats.org/package/2006/relationships"><Relationship Id="rId3" Type="http://schemas.openxmlformats.org/officeDocument/2006/relationships/hyperlink" Target="https://youtu.be/US4Zr1WKD-8" TargetMode="External"/><Relationship Id="rId2" Type="http://schemas.openxmlformats.org/officeDocument/2006/relationships/image" Target="../media/image86.png"/><Relationship Id="rId1" Type="http://schemas.openxmlformats.org/officeDocument/2006/relationships/slideLayout" Target="../slideLayouts/slideLayout9.xml"/></Relationships>
</file>

<file path=ppt/slides/_rels/slide57.xml.rels><?xml version="1.0" encoding="UTF-8" standalone="yes"?>
<Relationships xmlns="http://schemas.openxmlformats.org/package/2006/relationships"><Relationship Id="rId3" Type="http://schemas.openxmlformats.org/officeDocument/2006/relationships/hyperlink" Target="https://youtu.be/lmcT2mP2bfE?t=183" TargetMode="External"/><Relationship Id="rId2" Type="http://schemas.openxmlformats.org/officeDocument/2006/relationships/notesSlide" Target="../notesSlides/notesSlide16.xml"/><Relationship Id="rId1" Type="http://schemas.openxmlformats.org/officeDocument/2006/relationships/slideLayout" Target="../slideLayouts/slideLayout18.xml"/><Relationship Id="rId6" Type="http://schemas.openxmlformats.org/officeDocument/2006/relationships/image" Target="../media/image88.png"/><Relationship Id="rId5" Type="http://schemas.openxmlformats.org/officeDocument/2006/relationships/hyperlink" Target="https://youtu.be/lmcT2mP2bfE?t=481" TargetMode="External"/><Relationship Id="rId4" Type="http://schemas.openxmlformats.org/officeDocument/2006/relationships/image" Target="../media/image87.png"/></Relationships>
</file>

<file path=ppt/slides/_rels/slide58.xml.rels><?xml version="1.0" encoding="UTF-8" standalone="yes"?>
<Relationships xmlns="http://schemas.openxmlformats.org/package/2006/relationships"><Relationship Id="rId3" Type="http://schemas.openxmlformats.org/officeDocument/2006/relationships/hyperlink" Target="https://youtu.be/lmcT2mP2bfE?t=1021" TargetMode="External"/><Relationship Id="rId2" Type="http://schemas.openxmlformats.org/officeDocument/2006/relationships/notesSlide" Target="../notesSlides/notesSlide17.xml"/><Relationship Id="rId1" Type="http://schemas.openxmlformats.org/officeDocument/2006/relationships/slideLayout" Target="../slideLayouts/slideLayout18.xml"/><Relationship Id="rId6" Type="http://schemas.openxmlformats.org/officeDocument/2006/relationships/image" Target="../media/image90.png"/><Relationship Id="rId5" Type="http://schemas.openxmlformats.org/officeDocument/2006/relationships/hyperlink" Target="https://youtu.be/lmcT2mP2bfE?t=967" TargetMode="External"/><Relationship Id="rId4" Type="http://schemas.openxmlformats.org/officeDocument/2006/relationships/image" Target="../media/image89.png"/></Relationships>
</file>

<file path=ppt/slides/_rels/slide59.xml.rels><?xml version="1.0" encoding="UTF-8" standalone="yes"?>
<Relationships xmlns="http://schemas.openxmlformats.org/package/2006/relationships"><Relationship Id="rId3" Type="http://schemas.openxmlformats.org/officeDocument/2006/relationships/image" Target="../media/image91.tiff"/><Relationship Id="rId2" Type="http://schemas.openxmlformats.org/officeDocument/2006/relationships/hyperlink" Target="http://vectorstock.com/19590847" TargetMode="External"/><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3" Type="http://schemas.openxmlformats.org/officeDocument/2006/relationships/hyperlink" Target="https://youtu.be/VOKgMJEc_ro"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hyperlink" Target="https://en.wikipedia.org/wiki/Path_(topology)" TargetMode="External"/></Relationships>
</file>

<file path=ppt/slides/_rels/slide60.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8.xml"/><Relationship Id="rId1" Type="http://schemas.openxmlformats.org/officeDocument/2006/relationships/slideLayout" Target="../slideLayouts/slideLayout18.xml"/><Relationship Id="rId5" Type="http://schemas.openxmlformats.org/officeDocument/2006/relationships/image" Target="../media/image94.png"/><Relationship Id="rId4" Type="http://schemas.openxmlformats.org/officeDocument/2006/relationships/image" Target="../media/image93.png"/></Relationships>
</file>

<file path=ppt/slides/_rels/slide61.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9.xml"/><Relationship Id="rId1" Type="http://schemas.openxmlformats.org/officeDocument/2006/relationships/slideLayout" Target="../slideLayouts/slideLayout18.xml"/><Relationship Id="rId5" Type="http://schemas.openxmlformats.org/officeDocument/2006/relationships/image" Target="../media/image95.png"/><Relationship Id="rId4" Type="http://schemas.openxmlformats.org/officeDocument/2006/relationships/image" Target="../media/image94.png"/></Relationships>
</file>

<file path=ppt/slides/_rels/slide6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20.xml"/><Relationship Id="rId1" Type="http://schemas.openxmlformats.org/officeDocument/2006/relationships/slideLayout" Target="../slideLayouts/slideLayout18.xml"/><Relationship Id="rId5" Type="http://schemas.openxmlformats.org/officeDocument/2006/relationships/image" Target="../media/image96.png"/><Relationship Id="rId4" Type="http://schemas.openxmlformats.org/officeDocument/2006/relationships/image" Target="../media/image94.png"/></Relationships>
</file>

<file path=ppt/slides/_rels/slide63.xml.rels><?xml version="1.0" encoding="UTF-8" standalone="yes"?>
<Relationships xmlns="http://schemas.openxmlformats.org/package/2006/relationships"><Relationship Id="rId3" Type="http://schemas.openxmlformats.org/officeDocument/2006/relationships/image" Target="../media/image97.png"/><Relationship Id="rId7" Type="http://schemas.openxmlformats.org/officeDocument/2006/relationships/image" Target="../media/image99.png"/><Relationship Id="rId2" Type="http://schemas.openxmlformats.org/officeDocument/2006/relationships/notesSlide" Target="../notesSlides/notesSlide21.xml"/><Relationship Id="rId1" Type="http://schemas.openxmlformats.org/officeDocument/2006/relationships/slideLayout" Target="../slideLayouts/slideLayout18.xml"/><Relationship Id="rId6" Type="http://schemas.openxmlformats.org/officeDocument/2006/relationships/hyperlink" Target="https://musicbrainz.org/" TargetMode="External"/><Relationship Id="rId5" Type="http://schemas.openxmlformats.org/officeDocument/2006/relationships/image" Target="../media/image98.png"/><Relationship Id="rId4" Type="http://schemas.openxmlformats.org/officeDocument/2006/relationships/hyperlink" Target="https://youtu.be/K2EBCCGPMhw?t=214" TargetMode="Externa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8.xml"/></Relationships>
</file>

<file path=ppt/slides/_rels/slide65.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hyperlink" Target="https://youtu.be/XcM39gnqgNc?t=155" TargetMode="External"/><Relationship Id="rId1" Type="http://schemas.openxmlformats.org/officeDocument/2006/relationships/slideLayout" Target="../slideLayouts/slideLayout11.xml"/><Relationship Id="rId5" Type="http://schemas.openxmlformats.org/officeDocument/2006/relationships/image" Target="../media/image101.png"/><Relationship Id="rId4" Type="http://schemas.openxmlformats.org/officeDocument/2006/relationships/hyperlink" Target="https://youtu.be/YLIH8TKbAh4?t=389" TargetMode="External"/></Relationships>
</file>

<file path=ppt/slides/_rels/slide66.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hyperlink" Target="https://youtu.be/IGYOfrgrOak?t=584" TargetMode="External"/><Relationship Id="rId1" Type="http://schemas.openxmlformats.org/officeDocument/2006/relationships/slideLayout" Target="../slideLayouts/slideLayout11.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hyperlink" Target="https://youtu.be/Qd7Ax_oopY8" TargetMode="External"/></Relationships>
</file>

<file path=ppt/slides/_rels/slide67.xml.rels><?xml version="1.0" encoding="UTF-8" standalone="yes"?>
<Relationships xmlns="http://schemas.openxmlformats.org/package/2006/relationships"><Relationship Id="rId3" Type="http://schemas.openxmlformats.org/officeDocument/2006/relationships/hyperlink" Target="https://iclr.cc/" TargetMode="External"/><Relationship Id="rId2" Type="http://schemas.openxmlformats.org/officeDocument/2006/relationships/hyperlink" Target="https://openreview.net/pdf?id=xTJEN-ggl1b" TargetMode="External"/><Relationship Id="rId1" Type="http://schemas.openxmlformats.org/officeDocument/2006/relationships/slideLayout" Target="../slideLayouts/slideLayout2.xml"/><Relationship Id="rId6" Type="http://schemas.openxmlformats.org/officeDocument/2006/relationships/image" Target="../media/image106.png"/><Relationship Id="rId5" Type="http://schemas.openxmlformats.org/officeDocument/2006/relationships/image" Target="../media/image105.png"/><Relationship Id="rId4" Type="http://schemas.openxmlformats.org/officeDocument/2006/relationships/hyperlink" Target="https://youtu.be/3qxJ2WD8p4w?t=781" TargetMode="External"/></Relationships>
</file>

<file path=ppt/slides/_rels/slide68.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hyperlink" Target="https://youtu.be/cJ46AOEOc14?t=1537" TargetMode="External"/><Relationship Id="rId1" Type="http://schemas.openxmlformats.org/officeDocument/2006/relationships/slideLayout" Target="../slideLayouts/slideLayout11.xml"/></Relationships>
</file>

<file path=ppt/slides/_rels/slide69.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hyperlink" Target="https://youtu.be/-DP0wY2FBs4?t=496" TargetMode="External"/><Relationship Id="rId1" Type="http://schemas.openxmlformats.org/officeDocument/2006/relationships/slideLayout" Target="../slideLayouts/slideLayout2.xml"/><Relationship Id="rId5" Type="http://schemas.openxmlformats.org/officeDocument/2006/relationships/image" Target="../media/image109.png"/><Relationship Id="rId4" Type="http://schemas.openxmlformats.org/officeDocument/2006/relationships/hyperlink" Target="https://youtu.be/cmYzJAsjYSo"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s://youtu.be/8YDw4YxT-FM?t=398"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70.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image" Target="../media/image114.tiff"/><Relationship Id="rId2" Type="http://schemas.openxmlformats.org/officeDocument/2006/relationships/notesSlide" Target="../notesSlides/notesSlide23.xml"/><Relationship Id="rId1" Type="http://schemas.openxmlformats.org/officeDocument/2006/relationships/slideLayout" Target="../slideLayouts/slideLayout11.xml"/><Relationship Id="rId6" Type="http://schemas.openxmlformats.org/officeDocument/2006/relationships/image" Target="../media/image113.tiff"/><Relationship Id="rId5" Type="http://schemas.openxmlformats.org/officeDocument/2006/relationships/image" Target="../media/image112.tiff"/><Relationship Id="rId4" Type="http://schemas.openxmlformats.org/officeDocument/2006/relationships/image" Target="../media/image111.png"/></Relationships>
</file>

<file path=ppt/slides/_rels/slide71.xml.rels><?xml version="1.0" encoding="UTF-8" standalone="yes"?>
<Relationships xmlns="http://schemas.openxmlformats.org/package/2006/relationships"><Relationship Id="rId3" Type="http://schemas.openxmlformats.org/officeDocument/2006/relationships/hyperlink" Target="https://en.wikipedia.org/wiki/Power_set" TargetMode="External"/><Relationship Id="rId2" Type="http://schemas.openxmlformats.org/officeDocument/2006/relationships/hyperlink" Target="https://en.wikipedia.org/wiki/Hasse_diagram" TargetMode="External"/><Relationship Id="rId1" Type="http://schemas.openxmlformats.org/officeDocument/2006/relationships/slideLayout" Target="../slideLayouts/slideLayout9.xml"/><Relationship Id="rId5" Type="http://schemas.openxmlformats.org/officeDocument/2006/relationships/image" Target="../media/image22.png"/><Relationship Id="rId4" Type="http://schemas.openxmlformats.org/officeDocument/2006/relationships/hyperlink" Target="https://en.wikipedia.org/wiki/Partially_ordered_set" TargetMode="External"/></Relationships>
</file>

<file path=ppt/slides/_rels/slide72.xml.rels><?xml version="1.0" encoding="UTF-8" standalone="yes"?>
<Relationships xmlns="http://schemas.openxmlformats.org/package/2006/relationships"><Relationship Id="rId3" Type="http://schemas.openxmlformats.org/officeDocument/2006/relationships/image" Target="../media/image115.tiff"/><Relationship Id="rId2" Type="http://schemas.openxmlformats.org/officeDocument/2006/relationships/hyperlink" Target="https://en.wikipedia.org/wiki/Ontology_engineering" TargetMode="External"/><Relationship Id="rId1" Type="http://schemas.openxmlformats.org/officeDocument/2006/relationships/slideLayout" Target="../slideLayouts/slideLayout9.xml"/></Relationships>
</file>

<file path=ppt/slides/_rels/slide73.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hyperlink" Target="https://youtu.be/Zc1tZ8JsZvg" TargetMode="External"/><Relationship Id="rId7" Type="http://schemas.openxmlformats.org/officeDocument/2006/relationships/hyperlink" Target="https://youtu.be/qyzgoeeloJA?t=144" TargetMode="External"/><Relationship Id="rId2" Type="http://schemas.openxmlformats.org/officeDocument/2006/relationships/hyperlink" Target="https://youtu.be/qyzgoeeloJA?t=270" TargetMode="Externa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hyperlink" Target="https://youtu.be/Bqx6li5dbEY?t=143" TargetMode="External"/><Relationship Id="rId10" Type="http://schemas.openxmlformats.org/officeDocument/2006/relationships/image" Target="../media/image9.png"/><Relationship Id="rId4" Type="http://schemas.openxmlformats.org/officeDocument/2006/relationships/hyperlink" Target="https://youtu.be/Bqx6li5dbEY?t=34" TargetMode="External"/><Relationship Id="rId9" Type="http://schemas.openxmlformats.org/officeDocument/2006/relationships/hyperlink" Target="https://youtu.be/qyzgoeeloJA?t=276" TargetMode="External"/></Relationships>
</file>

<file path=ppt/slides/_rels/slide9.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10.png"/><Relationship Id="rId7" Type="http://schemas.openxmlformats.org/officeDocument/2006/relationships/hyperlink" Target="https://xanadu.com/index.html" TargetMode="External"/><Relationship Id="rId2" Type="http://schemas.openxmlformats.org/officeDocument/2006/relationships/hyperlink" Target="https://youtu.be/9_o8q4Sp-w0?t=466" TargetMode="Externa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hyperlink" Target="https://youtu.be/9_o8q4Sp-w0?t=798" TargetMode="External"/><Relationship Id="rId4" Type="http://schemas.openxmlformats.org/officeDocument/2006/relationships/hyperlink" Target="https://xanadu.com/xuClassicCode/index.html"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5" name="Google Shape;55;p13"/>
          <p:cNvSpPr txBox="1">
            <a:spLocks noGrp="1"/>
          </p:cNvSpPr>
          <p:nvPr>
            <p:ph type="subTitle" idx="1"/>
          </p:nvPr>
        </p:nvSpPr>
        <p:spPr>
          <a:xfrm>
            <a:off x="311700" y="4381499"/>
            <a:ext cx="8520600" cy="67531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800" dirty="0"/>
              <a:t>Ben Koo</a:t>
            </a:r>
            <a:endParaRPr sz="1800" dirty="0"/>
          </a:p>
          <a:p>
            <a:pPr marL="0" lvl="0" indent="0" algn="ctr" rtl="0">
              <a:spcBef>
                <a:spcPts val="0"/>
              </a:spcBef>
              <a:spcAft>
                <a:spcPts val="0"/>
              </a:spcAft>
              <a:buNone/>
            </a:pPr>
            <a:r>
              <a:rPr lang="en" sz="1800" dirty="0"/>
              <a:t>October </a:t>
            </a:r>
            <a:r>
              <a:rPr lang="en-US" sz="1800" dirty="0"/>
              <a:t>19</a:t>
            </a:r>
            <a:r>
              <a:rPr lang="en" sz="1800" dirty="0"/>
              <a:t>, 2020</a:t>
            </a:r>
            <a:endParaRPr sz="1800" dirty="0"/>
          </a:p>
        </p:txBody>
      </p:sp>
      <p:sp>
        <p:nvSpPr>
          <p:cNvPr id="3" name="Slide Number Placeholder 2">
            <a:extLst>
              <a:ext uri="{FF2B5EF4-FFF2-40B4-BE49-F238E27FC236}">
                <a16:creationId xmlns:a16="http://schemas.microsoft.com/office/drawing/2014/main" id="{A31BA9BE-0BD0-9944-816B-C750884918D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a:t>
            </a:fld>
            <a:endParaRPr lang="en"/>
          </a:p>
        </p:txBody>
      </p:sp>
      <p:sp>
        <p:nvSpPr>
          <p:cNvPr id="4" name="Title 3">
            <a:extLst>
              <a:ext uri="{FF2B5EF4-FFF2-40B4-BE49-F238E27FC236}">
                <a16:creationId xmlns:a16="http://schemas.microsoft.com/office/drawing/2014/main" id="{1778AC7B-051D-2B49-8909-49087DA0D032}"/>
              </a:ext>
            </a:extLst>
          </p:cNvPr>
          <p:cNvSpPr>
            <a:spLocks noGrp="1"/>
          </p:cNvSpPr>
          <p:nvPr>
            <p:ph type="ctrTitle"/>
          </p:nvPr>
        </p:nvSpPr>
        <p:spPr>
          <a:xfrm>
            <a:off x="226208" y="158181"/>
            <a:ext cx="8520600" cy="942732"/>
          </a:xfrm>
        </p:spPr>
        <p:txBody>
          <a:bodyPr/>
          <a:lstStyle/>
          <a:p>
            <a:r>
              <a:rPr lang="zh-TW" altLang="en-US" sz="2400" dirty="0"/>
              <a:t>超越学科界限的认知基础</a:t>
            </a:r>
            <a:br>
              <a:rPr lang="zh-TW" altLang="en-US" sz="2400" dirty="0"/>
            </a:br>
            <a:r>
              <a:rPr lang="en-US" sz="2400" dirty="0">
                <a:hlinkClick r:id="rId3"/>
              </a:rPr>
              <a:t>Transdisciplinary</a:t>
            </a:r>
            <a:r>
              <a:rPr lang="en-US" sz="2400" dirty="0"/>
              <a:t> Cognitive Foundation</a:t>
            </a:r>
            <a:endParaRPr lang="en-TW" sz="1800" dirty="0"/>
          </a:p>
        </p:txBody>
      </p:sp>
      <p:sp>
        <p:nvSpPr>
          <p:cNvPr id="5" name="Title 3">
            <a:extLst>
              <a:ext uri="{FF2B5EF4-FFF2-40B4-BE49-F238E27FC236}">
                <a16:creationId xmlns:a16="http://schemas.microsoft.com/office/drawing/2014/main" id="{9F03AB05-1401-C943-9DE5-97CC8E8ED3F7}"/>
              </a:ext>
            </a:extLst>
          </p:cNvPr>
          <p:cNvSpPr txBox="1">
            <a:spLocks/>
          </p:cNvSpPr>
          <p:nvPr/>
        </p:nvSpPr>
        <p:spPr>
          <a:xfrm>
            <a:off x="311700" y="3174999"/>
            <a:ext cx="8520600" cy="120649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br>
              <a:rPr lang="en-US" sz="2400" dirty="0"/>
            </a:br>
            <a:r>
              <a:rPr lang="en-US" sz="1800" dirty="0"/>
              <a:t>Knowledge Representation</a:t>
            </a:r>
            <a:br>
              <a:rPr lang="en-US" sz="1800" dirty="0"/>
            </a:br>
            <a:r>
              <a:rPr lang="en-US" sz="1800" dirty="0"/>
              <a:t>Week 6</a:t>
            </a:r>
            <a:endParaRPr lang="en-TW" sz="1800" dirty="0"/>
          </a:p>
        </p:txBody>
      </p:sp>
      <p:pic>
        <p:nvPicPr>
          <p:cNvPr id="14338" name="Picture 2" descr="Knowledge Representation in Artificial intelligence">
            <a:hlinkClick r:id="rId4"/>
            <a:extLst>
              <a:ext uri="{FF2B5EF4-FFF2-40B4-BE49-F238E27FC236}">
                <a16:creationId xmlns:a16="http://schemas.microsoft.com/office/drawing/2014/main" id="{07FE4A46-FB3A-C444-A008-16BEE9639A1D}"/>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3277493" y="1348032"/>
            <a:ext cx="2589013" cy="213661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CD9D659B-2B4A-C443-A3A2-34530AFAB737}"/>
              </a:ext>
            </a:extLst>
          </p:cNvPr>
          <p:cNvSpPr txBox="1"/>
          <p:nvPr/>
        </p:nvSpPr>
        <p:spPr>
          <a:xfrm>
            <a:off x="4048458" y="3484649"/>
            <a:ext cx="1047082" cy="184666"/>
          </a:xfrm>
          <a:prstGeom prst="rect">
            <a:avLst/>
          </a:prstGeom>
          <a:noFill/>
        </p:spPr>
        <p:txBody>
          <a:bodyPr wrap="none" rtlCol="0">
            <a:spAutoFit/>
          </a:bodyPr>
          <a:lstStyle/>
          <a:p>
            <a:r>
              <a:rPr lang="en-TW" sz="600" dirty="0"/>
              <a:t>Image Source: </a:t>
            </a:r>
            <a:r>
              <a:rPr lang="en-TW" sz="600" dirty="0">
                <a:hlinkClick r:id="rId4"/>
              </a:rPr>
              <a:t>JavaPoint</a:t>
            </a:r>
            <a:endParaRPr lang="en-TW" sz="600" dirty="0"/>
          </a:p>
        </p:txBody>
      </p:sp>
    </p:spTree>
    <p:extLst>
      <p:ext uri="{BB962C8B-B14F-4D97-AF65-F5344CB8AC3E}">
        <p14:creationId xmlns:p14="http://schemas.microsoft.com/office/powerpoint/2010/main" val="24124326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Goal: Make Knowledge Computable</a:t>
            </a: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a:t>
            </a:fld>
            <a:endParaRPr lang="en" dirty="0"/>
          </a:p>
        </p:txBody>
      </p:sp>
      <p:grpSp>
        <p:nvGrpSpPr>
          <p:cNvPr id="8" name="Group 7">
            <a:extLst>
              <a:ext uri="{FF2B5EF4-FFF2-40B4-BE49-F238E27FC236}">
                <a16:creationId xmlns:a16="http://schemas.microsoft.com/office/drawing/2014/main" id="{B25C21EB-DE59-1044-A908-A099479ED9F1}"/>
              </a:ext>
            </a:extLst>
          </p:cNvPr>
          <p:cNvGrpSpPr/>
          <p:nvPr/>
        </p:nvGrpSpPr>
        <p:grpSpPr>
          <a:xfrm>
            <a:off x="2818615" y="1901519"/>
            <a:ext cx="3506770" cy="2102046"/>
            <a:chOff x="2809188" y="1034253"/>
            <a:chExt cx="3506770" cy="2102046"/>
          </a:xfrm>
        </p:grpSpPr>
        <p:pic>
          <p:nvPicPr>
            <p:cNvPr id="5" name="Picture 4">
              <a:hlinkClick r:id="rId2"/>
              <a:extLst>
                <a:ext uri="{FF2B5EF4-FFF2-40B4-BE49-F238E27FC236}">
                  <a16:creationId xmlns:a16="http://schemas.microsoft.com/office/drawing/2014/main" id="{F4B93557-BA63-0F4C-B08D-F31208F938B6}"/>
                </a:ext>
              </a:extLst>
            </p:cNvPr>
            <p:cNvPicPr>
              <a:picLocks noChangeAspect="1"/>
            </p:cNvPicPr>
            <p:nvPr/>
          </p:nvPicPr>
          <p:blipFill>
            <a:blip r:embed="rId3"/>
            <a:stretch>
              <a:fillRect/>
            </a:stretch>
          </p:blipFill>
          <p:spPr>
            <a:xfrm>
              <a:off x="2947427" y="1034253"/>
              <a:ext cx="3249146" cy="2102046"/>
            </a:xfrm>
            <a:prstGeom prst="rect">
              <a:avLst/>
            </a:prstGeom>
          </p:spPr>
        </p:pic>
        <p:sp>
          <p:nvSpPr>
            <p:cNvPr id="6" name="Rectangle 5">
              <a:extLst>
                <a:ext uri="{FF2B5EF4-FFF2-40B4-BE49-F238E27FC236}">
                  <a16:creationId xmlns:a16="http://schemas.microsoft.com/office/drawing/2014/main" id="{06EC7445-9F58-674D-881C-8F70A2C973BE}"/>
                </a:ext>
              </a:extLst>
            </p:cNvPr>
            <p:cNvSpPr/>
            <p:nvPr/>
          </p:nvSpPr>
          <p:spPr>
            <a:xfrm>
              <a:off x="2809188" y="2085276"/>
              <a:ext cx="650449" cy="384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7" name="Rectangle 6">
              <a:extLst>
                <a:ext uri="{FF2B5EF4-FFF2-40B4-BE49-F238E27FC236}">
                  <a16:creationId xmlns:a16="http://schemas.microsoft.com/office/drawing/2014/main" id="{B4ADD0E0-B9AD-2D48-BFE0-7084D5DF8827}"/>
                </a:ext>
              </a:extLst>
            </p:cNvPr>
            <p:cNvSpPr/>
            <p:nvPr/>
          </p:nvSpPr>
          <p:spPr>
            <a:xfrm>
              <a:off x="5665509" y="1319753"/>
              <a:ext cx="650449" cy="2922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spTree>
    <p:extLst>
      <p:ext uri="{BB962C8B-B14F-4D97-AF65-F5344CB8AC3E}">
        <p14:creationId xmlns:p14="http://schemas.microsoft.com/office/powerpoint/2010/main" val="36472335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What is a Natural Transformation?</a:t>
            </a: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a:t>
            </a:fld>
            <a:endParaRPr lang="en" dirty="0"/>
          </a:p>
        </p:txBody>
      </p:sp>
      <p:sp>
        <p:nvSpPr>
          <p:cNvPr id="25" name="TextBox 24">
            <a:extLst>
              <a:ext uri="{FF2B5EF4-FFF2-40B4-BE49-F238E27FC236}">
                <a16:creationId xmlns:a16="http://schemas.microsoft.com/office/drawing/2014/main" id="{28B15229-F69A-A940-97C0-41D28CE735A9}"/>
              </a:ext>
            </a:extLst>
          </p:cNvPr>
          <p:cNvSpPr txBox="1"/>
          <p:nvPr/>
        </p:nvSpPr>
        <p:spPr>
          <a:xfrm>
            <a:off x="4322033" y="4615762"/>
            <a:ext cx="3695242" cy="215444"/>
          </a:xfrm>
          <a:prstGeom prst="rect">
            <a:avLst/>
          </a:prstGeom>
          <a:noFill/>
        </p:spPr>
        <p:txBody>
          <a:bodyPr wrap="none" rtlCol="0">
            <a:spAutoFit/>
          </a:bodyPr>
          <a:lstStyle/>
          <a:p>
            <a:r>
              <a:rPr lang="en-TW" sz="800" dirty="0"/>
              <a:t>Image and Text Source: </a:t>
            </a:r>
            <a:r>
              <a:rPr lang="en-US" sz="800" dirty="0">
                <a:hlinkClick r:id="rId3"/>
              </a:rPr>
              <a:t>https://ncatlab.org/nlab/show/natural+transformation</a:t>
            </a:r>
            <a:endParaRPr lang="en-TW" sz="800" dirty="0"/>
          </a:p>
        </p:txBody>
      </p:sp>
      <p:sp>
        <p:nvSpPr>
          <p:cNvPr id="3" name="TextBox 2">
            <a:extLst>
              <a:ext uri="{FF2B5EF4-FFF2-40B4-BE49-F238E27FC236}">
                <a16:creationId xmlns:a16="http://schemas.microsoft.com/office/drawing/2014/main" id="{7A5CB61B-129F-E444-A696-404C56469BB9}"/>
              </a:ext>
            </a:extLst>
          </p:cNvPr>
          <p:cNvSpPr txBox="1"/>
          <p:nvPr/>
        </p:nvSpPr>
        <p:spPr>
          <a:xfrm>
            <a:off x="413247" y="3424848"/>
            <a:ext cx="3949002" cy="738664"/>
          </a:xfrm>
          <a:prstGeom prst="rect">
            <a:avLst/>
          </a:prstGeom>
          <a:noFill/>
        </p:spPr>
        <p:txBody>
          <a:bodyPr wrap="square" rtlCol="0">
            <a:spAutoFit/>
          </a:bodyPr>
          <a:lstStyle/>
          <a:p>
            <a:r>
              <a:rPr lang="en-US" dirty="0"/>
              <a:t>The two dashed </a:t>
            </a:r>
            <a:r>
              <a:rPr lang="en-US" dirty="0">
                <a:hlinkClick r:id="rId4" tooltip="Path (topology)"/>
              </a:rPr>
              <a:t>paths</a:t>
            </a:r>
            <a:r>
              <a:rPr lang="en-US" dirty="0"/>
              <a:t> shown above are homotopic relative to their endpoints. The animation represents one possible </a:t>
            </a:r>
            <a:r>
              <a:rPr lang="en-US" dirty="0" err="1"/>
              <a:t>homotopy</a:t>
            </a:r>
            <a:r>
              <a:rPr lang="en-US" dirty="0"/>
              <a:t>.</a:t>
            </a:r>
            <a:endParaRPr lang="en-TW" dirty="0"/>
          </a:p>
        </p:txBody>
      </p:sp>
      <p:pic>
        <p:nvPicPr>
          <p:cNvPr id="5" name="Picture 4">
            <a:extLst>
              <a:ext uri="{FF2B5EF4-FFF2-40B4-BE49-F238E27FC236}">
                <a16:creationId xmlns:a16="http://schemas.microsoft.com/office/drawing/2014/main" id="{F4165672-2DB8-0048-91AB-B0F1B15B53C1}"/>
              </a:ext>
            </a:extLst>
          </p:cNvPr>
          <p:cNvPicPr>
            <a:picLocks noChangeAspect="1"/>
          </p:cNvPicPr>
          <p:nvPr/>
        </p:nvPicPr>
        <p:blipFill>
          <a:blip r:embed="rId5"/>
          <a:stretch>
            <a:fillRect/>
          </a:stretch>
        </p:blipFill>
        <p:spPr>
          <a:xfrm>
            <a:off x="4500273" y="1172816"/>
            <a:ext cx="3338762" cy="3278604"/>
          </a:xfrm>
          <a:prstGeom prst="rect">
            <a:avLst/>
          </a:prstGeom>
        </p:spPr>
      </p:pic>
      <p:pic>
        <p:nvPicPr>
          <p:cNvPr id="8" name="Picture 2">
            <a:hlinkClick r:id="rId6"/>
            <a:extLst>
              <a:ext uri="{FF2B5EF4-FFF2-40B4-BE49-F238E27FC236}">
                <a16:creationId xmlns:a16="http://schemas.microsoft.com/office/drawing/2014/main" id="{B37BF0A6-18FC-8F45-B18F-F260E3B29805}"/>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1416816" y="1990716"/>
            <a:ext cx="1587919" cy="11620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66973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What is a Functor?</a:t>
            </a: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a:t>
            </a:fld>
            <a:endParaRPr lang="en" dirty="0"/>
          </a:p>
        </p:txBody>
      </p:sp>
      <p:sp>
        <p:nvSpPr>
          <p:cNvPr id="25" name="TextBox 24">
            <a:extLst>
              <a:ext uri="{FF2B5EF4-FFF2-40B4-BE49-F238E27FC236}">
                <a16:creationId xmlns:a16="http://schemas.microsoft.com/office/drawing/2014/main" id="{28B15229-F69A-A940-97C0-41D28CE735A9}"/>
              </a:ext>
            </a:extLst>
          </p:cNvPr>
          <p:cNvSpPr txBox="1"/>
          <p:nvPr/>
        </p:nvSpPr>
        <p:spPr>
          <a:xfrm>
            <a:off x="2975554" y="4615763"/>
            <a:ext cx="2977097" cy="215444"/>
          </a:xfrm>
          <a:prstGeom prst="rect">
            <a:avLst/>
          </a:prstGeom>
          <a:noFill/>
        </p:spPr>
        <p:txBody>
          <a:bodyPr wrap="none" rtlCol="0">
            <a:spAutoFit/>
          </a:bodyPr>
          <a:lstStyle/>
          <a:p>
            <a:r>
              <a:rPr lang="en-TW" sz="800" dirty="0"/>
              <a:t>Image and Text Source: </a:t>
            </a:r>
            <a:r>
              <a:rPr lang="en-US" sz="800" dirty="0">
                <a:hlinkClick r:id="rId3"/>
              </a:rPr>
              <a:t>https://ncatlab.org/nlab/show/functor</a:t>
            </a:r>
            <a:endParaRPr lang="en-TW" sz="800" dirty="0"/>
          </a:p>
        </p:txBody>
      </p:sp>
      <p:pic>
        <p:nvPicPr>
          <p:cNvPr id="6" name="Picture 5">
            <a:hlinkClick r:id="rId3"/>
            <a:extLst>
              <a:ext uri="{FF2B5EF4-FFF2-40B4-BE49-F238E27FC236}">
                <a16:creationId xmlns:a16="http://schemas.microsoft.com/office/drawing/2014/main" id="{F2CF3AEC-9142-2E4F-8658-F3B92DD299FC}"/>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778333" y="1057728"/>
            <a:ext cx="3606116" cy="3206325"/>
          </a:xfrm>
          <a:prstGeom prst="rect">
            <a:avLst/>
          </a:prstGeom>
        </p:spPr>
      </p:pic>
      <p:pic>
        <p:nvPicPr>
          <p:cNvPr id="9" name="Picture 8">
            <a:hlinkClick r:id="rId3"/>
            <a:extLst>
              <a:ext uri="{FF2B5EF4-FFF2-40B4-BE49-F238E27FC236}">
                <a16:creationId xmlns:a16="http://schemas.microsoft.com/office/drawing/2014/main" id="{095824A5-8BC1-DC4A-94FB-8054EA15D9A8}"/>
              </a:ext>
            </a:extLst>
          </p:cNvPr>
          <p:cNvPicPr>
            <a:picLocks noChangeAspect="1"/>
          </p:cNvPicPr>
          <p:nvPr/>
        </p:nvPicPr>
        <p:blipFill>
          <a:blip r:embed="rId5"/>
          <a:stretch>
            <a:fillRect/>
          </a:stretch>
        </p:blipFill>
        <p:spPr>
          <a:xfrm>
            <a:off x="482935" y="1236676"/>
            <a:ext cx="4089065" cy="2842320"/>
          </a:xfrm>
          <a:prstGeom prst="rect">
            <a:avLst/>
          </a:prstGeom>
        </p:spPr>
      </p:pic>
    </p:spTree>
    <p:extLst>
      <p:ext uri="{BB962C8B-B14F-4D97-AF65-F5344CB8AC3E}">
        <p14:creationId xmlns:p14="http://schemas.microsoft.com/office/powerpoint/2010/main" val="41464763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Functor as Structure Preserving Arrow</a:t>
            </a: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13</a:t>
            </a:fld>
            <a:endParaRPr lang="en" dirty="0"/>
          </a:p>
        </p:txBody>
      </p:sp>
      <p:pic>
        <p:nvPicPr>
          <p:cNvPr id="13" name="Picture 12">
            <a:extLst>
              <a:ext uri="{FF2B5EF4-FFF2-40B4-BE49-F238E27FC236}">
                <a16:creationId xmlns:a16="http://schemas.microsoft.com/office/drawing/2014/main" id="{8A1B9E7F-514B-444D-80FF-32974E6E2909}"/>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947554" y="2144495"/>
            <a:ext cx="2073604" cy="1465970"/>
          </a:xfrm>
          <a:prstGeom prst="rect">
            <a:avLst/>
          </a:prstGeom>
        </p:spPr>
      </p:pic>
      <p:pic>
        <p:nvPicPr>
          <p:cNvPr id="14" name="Picture 13">
            <a:hlinkClick r:id="rId3"/>
            <a:extLst>
              <a:ext uri="{FF2B5EF4-FFF2-40B4-BE49-F238E27FC236}">
                <a16:creationId xmlns:a16="http://schemas.microsoft.com/office/drawing/2014/main" id="{34D4CBC1-4069-324C-AE67-CCDC5AADF26D}"/>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22843" y="2149311"/>
            <a:ext cx="2066792" cy="1461154"/>
          </a:xfrm>
          <a:prstGeom prst="rect">
            <a:avLst/>
          </a:prstGeom>
        </p:spPr>
      </p:pic>
      <p:sp>
        <p:nvSpPr>
          <p:cNvPr id="15" name="TextBox 14">
            <a:extLst>
              <a:ext uri="{FF2B5EF4-FFF2-40B4-BE49-F238E27FC236}">
                <a16:creationId xmlns:a16="http://schemas.microsoft.com/office/drawing/2014/main" id="{2E06A309-FD75-0141-B063-A49CF8C47537}"/>
              </a:ext>
            </a:extLst>
          </p:cNvPr>
          <p:cNvSpPr txBox="1"/>
          <p:nvPr/>
        </p:nvSpPr>
        <p:spPr>
          <a:xfrm>
            <a:off x="2196445" y="4329143"/>
            <a:ext cx="4751109" cy="738664"/>
          </a:xfrm>
          <a:prstGeom prst="rect">
            <a:avLst/>
          </a:prstGeom>
          <a:noFill/>
        </p:spPr>
        <p:txBody>
          <a:bodyPr wrap="square" rtlCol="0">
            <a:spAutoFit/>
          </a:bodyPr>
          <a:lstStyle/>
          <a:p>
            <a:r>
              <a:rPr lang="en-US" dirty="0"/>
              <a:t>Youtuber </a:t>
            </a:r>
            <a:r>
              <a:rPr lang="en-US" dirty="0" err="1">
                <a:hlinkClick r:id="rId5"/>
              </a:rPr>
              <a:t>blargoner</a:t>
            </a:r>
            <a:r>
              <a:rPr lang="en-US" dirty="0"/>
              <a:t>: An introduction to categories, functors, and universal properties, with applications to the lambda calculus and functional programming.</a:t>
            </a:r>
            <a:endParaRPr lang="en-TW" dirty="0"/>
          </a:p>
        </p:txBody>
      </p:sp>
      <p:pic>
        <p:nvPicPr>
          <p:cNvPr id="12" name="Picture 11">
            <a:hlinkClick r:id="rId6"/>
            <a:extLst>
              <a:ext uri="{FF2B5EF4-FFF2-40B4-BE49-F238E27FC236}">
                <a16:creationId xmlns:a16="http://schemas.microsoft.com/office/drawing/2014/main" id="{D8E4B653-89FC-774C-825F-4A2DBDFBE0EC}"/>
              </a:ext>
            </a:extLst>
          </p:cNvPr>
          <p:cNvPicPr>
            <a:picLocks noChangeAspect="1"/>
          </p:cNvPicPr>
          <p:nvPr/>
        </p:nvPicPr>
        <p:blipFill>
          <a:blip r:embed="rId7"/>
          <a:stretch>
            <a:fillRect/>
          </a:stretch>
        </p:blipFill>
        <p:spPr>
          <a:xfrm>
            <a:off x="2343868" y="1100626"/>
            <a:ext cx="4449452" cy="3145616"/>
          </a:xfrm>
          <a:prstGeom prst="rect">
            <a:avLst/>
          </a:prstGeom>
        </p:spPr>
      </p:pic>
    </p:spTree>
    <p:extLst>
      <p:ext uri="{BB962C8B-B14F-4D97-AF65-F5344CB8AC3E}">
        <p14:creationId xmlns:p14="http://schemas.microsoft.com/office/powerpoint/2010/main" val="37085360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What is a Morphism (Function)?</a:t>
            </a: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14</a:t>
            </a:fld>
            <a:endParaRPr lang="en" dirty="0"/>
          </a:p>
        </p:txBody>
      </p:sp>
      <p:sp>
        <p:nvSpPr>
          <p:cNvPr id="25" name="TextBox 24">
            <a:extLst>
              <a:ext uri="{FF2B5EF4-FFF2-40B4-BE49-F238E27FC236}">
                <a16:creationId xmlns:a16="http://schemas.microsoft.com/office/drawing/2014/main" id="{28B15229-F69A-A940-97C0-41D28CE735A9}"/>
              </a:ext>
            </a:extLst>
          </p:cNvPr>
          <p:cNvSpPr txBox="1"/>
          <p:nvPr/>
        </p:nvSpPr>
        <p:spPr>
          <a:xfrm>
            <a:off x="671542" y="4447773"/>
            <a:ext cx="3111749" cy="215444"/>
          </a:xfrm>
          <a:prstGeom prst="rect">
            <a:avLst/>
          </a:prstGeom>
          <a:noFill/>
        </p:spPr>
        <p:txBody>
          <a:bodyPr wrap="none" rtlCol="0">
            <a:spAutoFit/>
          </a:bodyPr>
          <a:lstStyle/>
          <a:p>
            <a:r>
              <a:rPr lang="en-TW" sz="800" dirty="0"/>
              <a:t>Image and Text Source: </a:t>
            </a:r>
            <a:r>
              <a:rPr lang="en-US" sz="800" dirty="0">
                <a:hlinkClick r:id="rId3"/>
              </a:rPr>
              <a:t>https://ncatlab.org/nlab/show/morphism</a:t>
            </a:r>
            <a:endParaRPr lang="en-TW" sz="800" dirty="0"/>
          </a:p>
        </p:txBody>
      </p:sp>
      <p:pic>
        <p:nvPicPr>
          <p:cNvPr id="6" name="Picture 5">
            <a:extLst>
              <a:ext uri="{FF2B5EF4-FFF2-40B4-BE49-F238E27FC236}">
                <a16:creationId xmlns:a16="http://schemas.microsoft.com/office/drawing/2014/main" id="{715A8864-06E5-3744-83FB-4F86972EB71C}"/>
              </a:ext>
            </a:extLst>
          </p:cNvPr>
          <p:cNvPicPr>
            <a:picLocks noChangeAspect="1"/>
          </p:cNvPicPr>
          <p:nvPr/>
        </p:nvPicPr>
        <p:blipFill>
          <a:blip r:embed="rId4"/>
          <a:stretch>
            <a:fillRect/>
          </a:stretch>
        </p:blipFill>
        <p:spPr>
          <a:xfrm>
            <a:off x="4987959" y="1306579"/>
            <a:ext cx="3695241" cy="2960062"/>
          </a:xfrm>
          <a:prstGeom prst="rect">
            <a:avLst/>
          </a:prstGeom>
        </p:spPr>
      </p:pic>
      <p:sp>
        <p:nvSpPr>
          <p:cNvPr id="9" name="TextBox 8">
            <a:extLst>
              <a:ext uri="{FF2B5EF4-FFF2-40B4-BE49-F238E27FC236}">
                <a16:creationId xmlns:a16="http://schemas.microsoft.com/office/drawing/2014/main" id="{FE01FB0B-31D6-AD4A-97CB-3DF879D20369}"/>
              </a:ext>
            </a:extLst>
          </p:cNvPr>
          <p:cNvSpPr txBox="1"/>
          <p:nvPr/>
        </p:nvSpPr>
        <p:spPr>
          <a:xfrm>
            <a:off x="5064153" y="4555495"/>
            <a:ext cx="3408305" cy="215444"/>
          </a:xfrm>
          <a:prstGeom prst="rect">
            <a:avLst/>
          </a:prstGeom>
          <a:noFill/>
        </p:spPr>
        <p:txBody>
          <a:bodyPr wrap="none" rtlCol="0">
            <a:spAutoFit/>
          </a:bodyPr>
          <a:lstStyle/>
          <a:p>
            <a:r>
              <a:rPr lang="en-TW" sz="800" dirty="0"/>
              <a:t>Image Source: P.15 of </a:t>
            </a:r>
            <a:r>
              <a:rPr lang="en-US" sz="800" dirty="0"/>
              <a:t>Path Integral and Hamiltonian by Belal </a:t>
            </a:r>
            <a:r>
              <a:rPr lang="en-US" sz="800" dirty="0" err="1"/>
              <a:t>Baaquie</a:t>
            </a:r>
            <a:endParaRPr lang="en-TW" sz="800" dirty="0"/>
          </a:p>
        </p:txBody>
      </p:sp>
      <p:pic>
        <p:nvPicPr>
          <p:cNvPr id="10" name="Picture 9">
            <a:extLst>
              <a:ext uri="{FF2B5EF4-FFF2-40B4-BE49-F238E27FC236}">
                <a16:creationId xmlns:a16="http://schemas.microsoft.com/office/drawing/2014/main" id="{5DC198F3-4E86-5743-A482-8DAEC32BFCA6}"/>
              </a:ext>
            </a:extLst>
          </p:cNvPr>
          <p:cNvPicPr>
            <a:picLocks noChangeAspect="1"/>
          </p:cNvPicPr>
          <p:nvPr/>
        </p:nvPicPr>
        <p:blipFill>
          <a:blip r:embed="rId5"/>
          <a:stretch>
            <a:fillRect/>
          </a:stretch>
        </p:blipFill>
        <p:spPr>
          <a:xfrm>
            <a:off x="460800" y="1215164"/>
            <a:ext cx="3695241" cy="2903404"/>
          </a:xfrm>
          <a:prstGeom prst="rect">
            <a:avLst/>
          </a:prstGeom>
        </p:spPr>
      </p:pic>
    </p:spTree>
    <p:extLst>
      <p:ext uri="{BB962C8B-B14F-4D97-AF65-F5344CB8AC3E}">
        <p14:creationId xmlns:p14="http://schemas.microsoft.com/office/powerpoint/2010/main" val="2126508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US" dirty="0"/>
              <a:t>Representing Knowledge with Limited Resources</a:t>
            </a:r>
            <a:endParaRPr lang="en-TW" dirty="0"/>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15</a:t>
            </a:fld>
            <a:endParaRPr lang="en" dirty="0"/>
          </a:p>
        </p:txBody>
      </p:sp>
      <p:sp>
        <p:nvSpPr>
          <p:cNvPr id="7" name="TextBox 6">
            <a:extLst>
              <a:ext uri="{FF2B5EF4-FFF2-40B4-BE49-F238E27FC236}">
                <a16:creationId xmlns:a16="http://schemas.microsoft.com/office/drawing/2014/main" id="{99D6206C-E8B5-D249-B80E-82E18F3AD482}"/>
              </a:ext>
            </a:extLst>
          </p:cNvPr>
          <p:cNvSpPr txBox="1"/>
          <p:nvPr/>
        </p:nvSpPr>
        <p:spPr>
          <a:xfrm>
            <a:off x="3215696" y="4706128"/>
            <a:ext cx="2712602" cy="307777"/>
          </a:xfrm>
          <a:prstGeom prst="rect">
            <a:avLst/>
          </a:prstGeom>
          <a:noFill/>
        </p:spPr>
        <p:txBody>
          <a:bodyPr wrap="none" rtlCol="0">
            <a:spAutoFit/>
          </a:bodyPr>
          <a:lstStyle/>
          <a:p>
            <a:r>
              <a:rPr lang="en-US" dirty="0">
                <a:hlinkClick r:id="rId2"/>
              </a:rPr>
              <a:t>https://youtu.be/j2m5YMnHvQQ</a:t>
            </a:r>
            <a:endParaRPr lang="en-TW" dirty="0"/>
          </a:p>
        </p:txBody>
      </p:sp>
      <p:pic>
        <p:nvPicPr>
          <p:cNvPr id="6" name="Picture 2" descr="Abstract Interpretation for Program Verification (ft. Viktor Kuncak) -  YouTube">
            <a:hlinkClick r:id="rId2"/>
            <a:extLst>
              <a:ext uri="{FF2B5EF4-FFF2-40B4-BE49-F238E27FC236}">
                <a16:creationId xmlns:a16="http://schemas.microsoft.com/office/drawing/2014/main" id="{6C7EC3A3-537C-194A-8120-FCD461D32570}"/>
              </a:ext>
              <a:ext uri="{C183D7F6-B498-43B3-948B-1728B52AA6E4}">
                <adec:decorative xmlns:adec="http://schemas.microsoft.com/office/drawing/2017/decorative" val="0"/>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560051" y="1146250"/>
            <a:ext cx="6023893" cy="33884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47947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916888" y="228189"/>
            <a:ext cx="5310221" cy="830997"/>
          </a:xfrm>
          <a:prstGeom prst="rect">
            <a:avLst/>
          </a:prstGeom>
          <a:noFill/>
        </p:spPr>
        <p:txBody>
          <a:bodyPr wrap="square" rtlCol="0">
            <a:spAutoFit/>
          </a:bodyPr>
          <a:lstStyle/>
          <a:p>
            <a:pPr marL="0" marR="0" lvl="1"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CN" sz="2400" dirty="0">
                <a:solidFill>
                  <a:schemeClr val="tx1"/>
                </a:solidFill>
                <a:latin typeface="Hei" charset="-122"/>
                <a:ea typeface="Hei" charset="-122"/>
                <a:cs typeface="Hei" charset="-122"/>
              </a:rPr>
              <a:t>Abstract Interpretation is founded on </a:t>
            </a:r>
            <a:r>
              <a:rPr kumimoji="0" lang="en-US" altLang="zh-CN" sz="2400" b="0" i="0" u="none" strike="noStrike" kern="0" cap="none" spc="0" normalizeH="0" baseline="0" noProof="0" dirty="0">
                <a:ln>
                  <a:noFill/>
                </a:ln>
                <a:solidFill>
                  <a:schemeClr val="tx1"/>
                </a:solidFill>
                <a:effectLst/>
                <a:uLnTx/>
                <a:uFillTx/>
                <a:latin typeface="Hei" charset="-122"/>
                <a:ea typeface="Hei" charset="-122"/>
                <a:cs typeface="Hei" charset="-122"/>
                <a:sym typeface="Arial"/>
              </a:rPr>
              <a:t>Partially Ordered Set</a:t>
            </a:r>
            <a:endParaRPr kumimoji="0" lang="zh-CN" altLang="en-US" sz="975" b="0" i="0" u="none" strike="noStrike" kern="0" cap="none" spc="0" normalizeH="0" baseline="0" noProof="0" dirty="0">
              <a:ln>
                <a:noFill/>
              </a:ln>
              <a:solidFill>
                <a:schemeClr val="tx1"/>
              </a:solidFill>
              <a:effectLst/>
              <a:uLnTx/>
              <a:uFillTx/>
              <a:latin typeface="Hei" charset="-122"/>
              <a:ea typeface="Hei" charset="-122"/>
              <a:cs typeface="Hei" charset="-122"/>
              <a:sym typeface="Arial"/>
            </a:endParaRPr>
          </a:p>
        </p:txBody>
      </p:sp>
      <p:sp>
        <p:nvSpPr>
          <p:cNvPr id="3" name="TextBox 2"/>
          <p:cNvSpPr txBox="1"/>
          <p:nvPr/>
        </p:nvSpPr>
        <p:spPr>
          <a:xfrm>
            <a:off x="1873675" y="4408453"/>
            <a:ext cx="5396650" cy="507831"/>
          </a:xfrm>
          <a:prstGeom prst="rect">
            <a:avLst/>
          </a:prstGeom>
          <a:solidFill>
            <a:schemeClr val="bg1"/>
          </a:solidFill>
        </p:spPr>
        <p:txBody>
          <a:bodyPr wrap="square" rtlCol="0">
            <a:spAutoFit/>
          </a:bodyPr>
          <a:lstStyle/>
          <a:p>
            <a:pPr lvl="0"/>
            <a:r>
              <a:rPr lang="en-US" sz="900" dirty="0"/>
              <a:t>The </a:t>
            </a:r>
            <a:r>
              <a:rPr lang="en-US" sz="900" dirty="0">
                <a:hlinkClick r:id="rId2" tooltip="Hasse diagram"/>
              </a:rPr>
              <a:t>Hasse diagram</a:t>
            </a:r>
            <a:r>
              <a:rPr lang="en-US" sz="900" dirty="0"/>
              <a:t> of the </a:t>
            </a:r>
            <a:r>
              <a:rPr lang="en-US" sz="900" dirty="0">
                <a:hlinkClick r:id="rId3" tooltip="Power set"/>
              </a:rPr>
              <a:t>set of all subsets</a:t>
            </a:r>
            <a:r>
              <a:rPr lang="en-US" sz="900" dirty="0"/>
              <a:t> of a three-element set {x, y, z}, ordered by inclusion. Distinct sets on the same horizontal level are incomparable with each other. Some other pairs, such as {x} and {</a:t>
            </a:r>
            <a:r>
              <a:rPr lang="en-US" sz="900" dirty="0" err="1"/>
              <a:t>y,z</a:t>
            </a:r>
            <a:r>
              <a:rPr lang="en-US" sz="900" dirty="0"/>
              <a:t>}, are also incomparable. (Image and Text Source: Wikipedia: </a:t>
            </a:r>
            <a:r>
              <a:rPr lang="en-US" sz="900" dirty="0">
                <a:hlinkClick r:id="rId4"/>
              </a:rPr>
              <a:t>POS</a:t>
            </a:r>
            <a:r>
              <a:rPr lang="en-US" sz="900" dirty="0"/>
              <a:t> )</a:t>
            </a:r>
            <a:endParaRPr kumimoji="0" lang="en-US" sz="900" b="0" i="0" u="none" strike="noStrike" kern="0" cap="none" spc="0" normalizeH="0" baseline="0" noProof="0" dirty="0">
              <a:ln>
                <a:noFill/>
              </a:ln>
              <a:solidFill>
                <a:prstClr val="white"/>
              </a:solidFill>
              <a:effectLst/>
              <a:uLnTx/>
              <a:uFillTx/>
              <a:latin typeface="Arial"/>
              <a:cs typeface="Arial"/>
              <a:sym typeface="Arial"/>
            </a:endParaRPr>
          </a:p>
        </p:txBody>
      </p:sp>
      <p:pic>
        <p:nvPicPr>
          <p:cNvPr id="1026" name="Picture 2">
            <a:hlinkClick r:id="rId4"/>
            <a:extLst>
              <a:ext uri="{FF2B5EF4-FFF2-40B4-BE49-F238E27FC236}">
                <a16:creationId xmlns:a16="http://schemas.microsoft.com/office/drawing/2014/main" id="{7C29A3B7-C1A5-DF46-8EB1-115D4C28A96E}"/>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2512157" y="1130439"/>
            <a:ext cx="4119685" cy="311448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CD0CE8D3-48D1-B04E-8A77-FB8FF7A5B094}"/>
              </a:ext>
            </a:extLst>
          </p:cNvPr>
          <p:cNvSpPr txBox="1"/>
          <p:nvPr/>
        </p:nvSpPr>
        <p:spPr>
          <a:xfrm>
            <a:off x="4817097" y="1059186"/>
            <a:ext cx="492443" cy="307777"/>
          </a:xfrm>
          <a:prstGeom prst="rect">
            <a:avLst/>
          </a:prstGeom>
          <a:noFill/>
        </p:spPr>
        <p:txBody>
          <a:bodyPr wrap="none" rtlCol="0">
            <a:spAutoFit/>
          </a:bodyPr>
          <a:lstStyle/>
          <a:p>
            <a:r>
              <a:rPr lang="en-TW" dirty="0"/>
              <a:t>Top</a:t>
            </a:r>
          </a:p>
        </p:txBody>
      </p:sp>
      <p:sp>
        <p:nvSpPr>
          <p:cNvPr id="6" name="TextBox 5">
            <a:extLst>
              <a:ext uri="{FF2B5EF4-FFF2-40B4-BE49-F238E27FC236}">
                <a16:creationId xmlns:a16="http://schemas.microsoft.com/office/drawing/2014/main" id="{CDA1A767-94D4-6C43-B5D7-5D6F040BDC96}"/>
              </a:ext>
            </a:extLst>
          </p:cNvPr>
          <p:cNvSpPr txBox="1"/>
          <p:nvPr/>
        </p:nvSpPr>
        <p:spPr>
          <a:xfrm>
            <a:off x="4817097" y="4018910"/>
            <a:ext cx="752129" cy="307777"/>
          </a:xfrm>
          <a:prstGeom prst="rect">
            <a:avLst/>
          </a:prstGeom>
          <a:noFill/>
        </p:spPr>
        <p:txBody>
          <a:bodyPr wrap="none" rtlCol="0">
            <a:spAutoFit/>
          </a:bodyPr>
          <a:lstStyle/>
          <a:p>
            <a:r>
              <a:rPr lang="en-TW" dirty="0"/>
              <a:t>Bottom</a:t>
            </a:r>
          </a:p>
        </p:txBody>
      </p:sp>
      <p:sp>
        <p:nvSpPr>
          <p:cNvPr id="7" name="TextBox 6">
            <a:extLst>
              <a:ext uri="{FF2B5EF4-FFF2-40B4-BE49-F238E27FC236}">
                <a16:creationId xmlns:a16="http://schemas.microsoft.com/office/drawing/2014/main" id="{6EA0B58D-9720-614E-92D5-4228E53C5CA5}"/>
              </a:ext>
            </a:extLst>
          </p:cNvPr>
          <p:cNvSpPr txBox="1"/>
          <p:nvPr/>
        </p:nvSpPr>
        <p:spPr>
          <a:xfrm>
            <a:off x="2028334" y="2059706"/>
            <a:ext cx="562975" cy="307777"/>
          </a:xfrm>
          <a:prstGeom prst="rect">
            <a:avLst/>
          </a:prstGeom>
          <a:noFill/>
        </p:spPr>
        <p:txBody>
          <a:bodyPr wrap="none" rtlCol="0">
            <a:spAutoFit/>
          </a:bodyPr>
          <a:lstStyle/>
          <a:p>
            <a:r>
              <a:rPr lang="en-TW" dirty="0"/>
              <a:t>Joint</a:t>
            </a:r>
          </a:p>
        </p:txBody>
      </p:sp>
      <p:sp>
        <p:nvSpPr>
          <p:cNvPr id="8" name="TextBox 7">
            <a:extLst>
              <a:ext uri="{FF2B5EF4-FFF2-40B4-BE49-F238E27FC236}">
                <a16:creationId xmlns:a16="http://schemas.microsoft.com/office/drawing/2014/main" id="{4C4DDC00-8BEE-BE41-B158-EDD185373324}"/>
              </a:ext>
            </a:extLst>
          </p:cNvPr>
          <p:cNvSpPr txBox="1"/>
          <p:nvPr/>
        </p:nvSpPr>
        <p:spPr>
          <a:xfrm>
            <a:off x="2028334" y="3100156"/>
            <a:ext cx="666924" cy="307777"/>
          </a:xfrm>
          <a:prstGeom prst="rect">
            <a:avLst/>
          </a:prstGeom>
          <a:noFill/>
        </p:spPr>
        <p:txBody>
          <a:bodyPr wrap="square" rtlCol="0">
            <a:spAutoFit/>
          </a:bodyPr>
          <a:lstStyle/>
          <a:p>
            <a:r>
              <a:rPr lang="en-TW" dirty="0"/>
              <a:t>Meet</a:t>
            </a:r>
          </a:p>
        </p:txBody>
      </p:sp>
      <p:pic>
        <p:nvPicPr>
          <p:cNvPr id="20482" name="Picture 2">
            <a:hlinkClick r:id="rId6"/>
            <a:extLst>
              <a:ext uri="{FF2B5EF4-FFF2-40B4-BE49-F238E27FC236}">
                <a16:creationId xmlns:a16="http://schemas.microsoft.com/office/drawing/2014/main" id="{D32E388D-2AF0-8E46-95E6-F7ED6E38C105}"/>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6448744" y="1627476"/>
            <a:ext cx="1647580" cy="164758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6F2407DC-FF03-F04E-9BC7-0A0AE06B21E6}"/>
              </a:ext>
            </a:extLst>
          </p:cNvPr>
          <p:cNvSpPr txBox="1"/>
          <p:nvPr/>
        </p:nvSpPr>
        <p:spPr>
          <a:xfrm>
            <a:off x="7516432" y="1659596"/>
            <a:ext cx="1367682" cy="400110"/>
          </a:xfrm>
          <a:prstGeom prst="rect">
            <a:avLst/>
          </a:prstGeom>
          <a:noFill/>
        </p:spPr>
        <p:txBody>
          <a:bodyPr wrap="none" rtlCol="0">
            <a:spAutoFit/>
          </a:bodyPr>
          <a:lstStyle/>
          <a:p>
            <a:pPr algn="ctr"/>
            <a:r>
              <a:rPr lang="en-TW" sz="1000" dirty="0"/>
              <a:t>Joint/Supremum</a:t>
            </a:r>
          </a:p>
          <a:p>
            <a:pPr algn="ctr"/>
            <a:r>
              <a:rPr lang="en-TW" sz="1000" dirty="0"/>
              <a:t>(Least Upper Bound)</a:t>
            </a:r>
          </a:p>
        </p:txBody>
      </p:sp>
      <p:sp>
        <p:nvSpPr>
          <p:cNvPr id="11" name="TextBox 10">
            <a:extLst>
              <a:ext uri="{FF2B5EF4-FFF2-40B4-BE49-F238E27FC236}">
                <a16:creationId xmlns:a16="http://schemas.microsoft.com/office/drawing/2014/main" id="{7B039711-C050-A94D-B4DE-C922E9830929}"/>
              </a:ext>
            </a:extLst>
          </p:cNvPr>
          <p:cNvSpPr txBox="1"/>
          <p:nvPr/>
        </p:nvSpPr>
        <p:spPr>
          <a:xfrm>
            <a:off x="7427467" y="2923848"/>
            <a:ext cx="1545616" cy="400110"/>
          </a:xfrm>
          <a:prstGeom prst="rect">
            <a:avLst/>
          </a:prstGeom>
          <a:noFill/>
        </p:spPr>
        <p:txBody>
          <a:bodyPr wrap="none" rtlCol="0">
            <a:spAutoFit/>
          </a:bodyPr>
          <a:lstStyle/>
          <a:p>
            <a:pPr algn="ctr"/>
            <a:r>
              <a:rPr lang="en-TW" sz="1000" dirty="0"/>
              <a:t>Meet/Infimum</a:t>
            </a:r>
          </a:p>
          <a:p>
            <a:pPr algn="ctr"/>
            <a:r>
              <a:rPr lang="en-TW" sz="1000" dirty="0"/>
              <a:t>(Greatest Lower Bound)</a:t>
            </a:r>
          </a:p>
        </p:txBody>
      </p:sp>
      <p:sp>
        <p:nvSpPr>
          <p:cNvPr id="4" name="TextBox 3">
            <a:extLst>
              <a:ext uri="{FF2B5EF4-FFF2-40B4-BE49-F238E27FC236}">
                <a16:creationId xmlns:a16="http://schemas.microsoft.com/office/drawing/2014/main" id="{82E1ADA9-084C-344F-92BC-CB4F1BBEF32A}"/>
              </a:ext>
            </a:extLst>
          </p:cNvPr>
          <p:cNvSpPr txBox="1"/>
          <p:nvPr/>
        </p:nvSpPr>
        <p:spPr>
          <a:xfrm>
            <a:off x="6679458" y="3287941"/>
            <a:ext cx="1858201" cy="200055"/>
          </a:xfrm>
          <a:prstGeom prst="rect">
            <a:avLst/>
          </a:prstGeom>
          <a:noFill/>
        </p:spPr>
        <p:txBody>
          <a:bodyPr wrap="none" rtlCol="0">
            <a:spAutoFit/>
          </a:bodyPr>
          <a:lstStyle/>
          <a:p>
            <a:r>
              <a:rPr lang="en-TW" sz="700" dirty="0"/>
              <a:t>Image Source: </a:t>
            </a:r>
            <a:r>
              <a:rPr lang="en-TW" sz="700" dirty="0">
                <a:hlinkClick r:id="rId6"/>
              </a:rPr>
              <a:t>Wikipedia (Joint and Meet)</a:t>
            </a:r>
            <a:endParaRPr lang="en-TW" sz="700" dirty="0"/>
          </a:p>
        </p:txBody>
      </p:sp>
    </p:spTree>
    <p:extLst>
      <p:ext uri="{BB962C8B-B14F-4D97-AF65-F5344CB8AC3E}">
        <p14:creationId xmlns:p14="http://schemas.microsoft.com/office/powerpoint/2010/main" val="11700671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501210" y="301504"/>
            <a:ext cx="8052586" cy="461665"/>
          </a:xfrm>
          <a:prstGeom prst="rect">
            <a:avLst/>
          </a:prstGeom>
          <a:noFill/>
        </p:spPr>
        <p:txBody>
          <a:bodyPr wrap="square" rtlCol="0">
            <a:spAutoFit/>
          </a:bodyPr>
          <a:lstStyle/>
          <a:p>
            <a:pPr marL="0" marR="0" lvl="1"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zh-CN" sz="2400" b="0" i="0" u="none" strike="noStrike" kern="0" cap="none" spc="0" normalizeH="0" baseline="0" noProof="0" dirty="0">
                <a:ln>
                  <a:noFill/>
                </a:ln>
                <a:solidFill>
                  <a:schemeClr val="tx1"/>
                </a:solidFill>
                <a:effectLst/>
                <a:uLnTx/>
                <a:uFillTx/>
                <a:latin typeface="+mj-lt"/>
                <a:ea typeface="Hei" charset="-122"/>
                <a:cs typeface="Hei" charset="-122"/>
                <a:sym typeface="Arial"/>
              </a:rPr>
              <a:t>Think about Physicist’s Namespace as a POS</a:t>
            </a:r>
            <a:endParaRPr kumimoji="0" lang="zh-CN" altLang="en-US" sz="975" b="0" i="0" u="none" strike="noStrike" kern="0" cap="none" spc="0" normalizeH="0" baseline="0" noProof="0" dirty="0">
              <a:ln>
                <a:noFill/>
              </a:ln>
              <a:solidFill>
                <a:schemeClr val="tx1"/>
              </a:solidFill>
              <a:effectLst/>
              <a:uLnTx/>
              <a:uFillTx/>
              <a:latin typeface="+mj-lt"/>
              <a:ea typeface="Hei" charset="-122"/>
              <a:cs typeface="Hei" charset="-122"/>
              <a:sym typeface="Arial"/>
            </a:endParaRPr>
          </a:p>
        </p:txBody>
      </p:sp>
      <p:pic>
        <p:nvPicPr>
          <p:cNvPr id="2" name="Picture 1"/>
          <p:cNvPicPr>
            <a:picLocks noChangeAspect="1"/>
          </p:cNvPicPr>
          <p:nvPr/>
        </p:nvPicPr>
        <p:blipFill>
          <a:blip r:embed="rId2"/>
          <a:stretch>
            <a:fillRect/>
          </a:stretch>
        </p:blipFill>
        <p:spPr>
          <a:xfrm>
            <a:off x="2217690" y="885692"/>
            <a:ext cx="4619625" cy="3829050"/>
          </a:xfrm>
          <a:prstGeom prst="rect">
            <a:avLst/>
          </a:prstGeom>
        </p:spPr>
      </p:pic>
      <p:sp>
        <p:nvSpPr>
          <p:cNvPr id="3" name="TextBox 2"/>
          <p:cNvSpPr txBox="1"/>
          <p:nvPr/>
        </p:nvSpPr>
        <p:spPr>
          <a:xfrm>
            <a:off x="1808018" y="4751085"/>
            <a:ext cx="591700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0" i="0" u="none" strike="noStrike" kern="0" cap="none" spc="0" normalizeH="0" baseline="0" noProof="0" dirty="0">
                <a:ln>
                  <a:noFill/>
                </a:ln>
                <a:solidFill>
                  <a:schemeClr val="tx1"/>
                </a:solidFill>
                <a:effectLst/>
                <a:uLnTx/>
                <a:uFillTx/>
                <a:latin typeface="Arial"/>
                <a:cs typeface="Arial"/>
                <a:sym typeface="Arial"/>
              </a:rPr>
              <a:t>Covariant Loop Quantum Gravity: An Elementary Introduction of Quantum Gravity Theory and </a:t>
            </a:r>
            <a:r>
              <a:rPr kumimoji="0" lang="en-US" sz="900" b="0" i="0" u="none" strike="noStrike" kern="0" cap="none" spc="0" normalizeH="0" baseline="0" noProof="0" dirty="0" err="1">
                <a:ln>
                  <a:noFill/>
                </a:ln>
                <a:solidFill>
                  <a:schemeClr val="tx1"/>
                </a:solidFill>
                <a:effectLst/>
                <a:uLnTx/>
                <a:uFillTx/>
                <a:latin typeface="Arial"/>
                <a:cs typeface="Arial"/>
                <a:sym typeface="Arial"/>
              </a:rPr>
              <a:t>Spinfoam</a:t>
            </a:r>
            <a:r>
              <a:rPr kumimoji="0" lang="en-US" sz="900" b="0" i="0" u="none" strike="noStrike" kern="0" cap="none" spc="0" normalizeH="0" baseline="0" noProof="0" dirty="0">
                <a:ln>
                  <a:noFill/>
                </a:ln>
                <a:solidFill>
                  <a:schemeClr val="tx1"/>
                </a:solidFill>
                <a:effectLst/>
                <a:uLnTx/>
                <a:uFillTx/>
                <a:latin typeface="Arial"/>
                <a:cs typeface="Arial"/>
                <a:sym typeface="Arial"/>
              </a:rPr>
              <a:t> Theory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0" i="0" u="none" strike="noStrike" kern="0" cap="none" spc="0" normalizeH="0" baseline="0" noProof="0" dirty="0">
                <a:ln>
                  <a:noFill/>
                </a:ln>
                <a:solidFill>
                  <a:schemeClr val="tx1"/>
                </a:solidFill>
                <a:effectLst/>
                <a:uLnTx/>
                <a:uFillTx/>
                <a:latin typeface="Arial"/>
                <a:cs typeface="Arial"/>
                <a:sym typeface="Arial"/>
              </a:rPr>
              <a:t>by </a:t>
            </a:r>
            <a:r>
              <a:rPr kumimoji="0" lang="en-US" sz="900" b="0" i="0" u="none" strike="noStrike" kern="0" cap="none" spc="0" normalizeH="0" baseline="0" noProof="0" dirty="0" err="1">
                <a:ln>
                  <a:noFill/>
                </a:ln>
                <a:solidFill>
                  <a:schemeClr val="tx1"/>
                </a:solidFill>
                <a:effectLst/>
                <a:uLnTx/>
                <a:uFillTx/>
                <a:latin typeface="Arial"/>
                <a:cs typeface="Arial"/>
                <a:sym typeface="Arial"/>
              </a:rPr>
              <a:t>Rovelli</a:t>
            </a:r>
            <a:r>
              <a:rPr kumimoji="0" lang="en-US" sz="900" b="0" i="0" u="none" strike="noStrike" kern="0" cap="none" spc="0" normalizeH="0" baseline="0" noProof="0" dirty="0">
                <a:ln>
                  <a:noFill/>
                </a:ln>
                <a:solidFill>
                  <a:schemeClr val="tx1"/>
                </a:solidFill>
                <a:effectLst/>
                <a:uLnTx/>
                <a:uFillTx/>
                <a:latin typeface="Arial"/>
                <a:cs typeface="Arial"/>
                <a:sym typeface="Arial"/>
              </a:rPr>
              <a:t> and </a:t>
            </a:r>
            <a:r>
              <a:rPr kumimoji="0" lang="en-US" sz="900" b="0" i="0" u="none" strike="noStrike" kern="0" cap="none" spc="0" normalizeH="0" baseline="0" noProof="0" dirty="0" err="1">
                <a:ln>
                  <a:noFill/>
                </a:ln>
                <a:solidFill>
                  <a:schemeClr val="tx1"/>
                </a:solidFill>
                <a:effectLst/>
                <a:uLnTx/>
                <a:uFillTx/>
                <a:latin typeface="Arial"/>
                <a:cs typeface="Arial"/>
                <a:sym typeface="Arial"/>
              </a:rPr>
              <a:t>Vidotto</a:t>
            </a:r>
            <a:endParaRPr kumimoji="0" lang="en-US" sz="900" b="0" i="0" u="none" strike="noStrike" kern="0" cap="none" spc="0" normalizeH="0" baseline="0" noProof="0" dirty="0">
              <a:ln>
                <a:noFill/>
              </a:ln>
              <a:solidFill>
                <a:schemeClr val="tx1"/>
              </a:solidFill>
              <a:effectLst/>
              <a:uLnTx/>
              <a:uFillTx/>
              <a:latin typeface="Arial"/>
              <a:cs typeface="Arial"/>
              <a:sym typeface="Arial"/>
            </a:endParaRPr>
          </a:p>
        </p:txBody>
      </p:sp>
    </p:spTree>
    <p:extLst>
      <p:ext uri="{BB962C8B-B14F-4D97-AF65-F5344CB8AC3E}">
        <p14:creationId xmlns:p14="http://schemas.microsoft.com/office/powerpoint/2010/main" val="1175888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
          <p:cNvSpPr>
            <a:spLocks noChangeArrowheads="1"/>
          </p:cNvSpPr>
          <p:nvPr/>
        </p:nvSpPr>
        <p:spPr bwMode="auto">
          <a:xfrm>
            <a:off x="429332" y="268380"/>
            <a:ext cx="812754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marL="0" marR="0" lvl="0" indent="0" algn="l" defTabSz="685783" rtl="0" eaLnBrk="1" fontAlgn="base" latinLnBrk="0" hangingPunct="1">
              <a:lnSpc>
                <a:spcPct val="100000"/>
              </a:lnSpc>
              <a:spcBef>
                <a:spcPct val="0"/>
              </a:spcBef>
              <a:spcAft>
                <a:spcPct val="0"/>
              </a:spcAft>
              <a:buClr>
                <a:srgbClr val="000000"/>
              </a:buClr>
              <a:buSzTx/>
              <a:buFont typeface="Arial"/>
              <a:buNone/>
              <a:tabLst/>
              <a:defRPr/>
            </a:pPr>
            <a:r>
              <a:rPr kumimoji="0" lang="en-US" altLang="zh-CN" sz="2000" b="1" i="0" u="none" strike="noStrike" kern="0" cap="none" spc="0" normalizeH="0" baseline="0" noProof="0" dirty="0">
                <a:ln>
                  <a:noFill/>
                </a:ln>
                <a:effectLst/>
                <a:uLnTx/>
                <a:uFillTx/>
                <a:latin typeface="Arial" charset="0"/>
                <a:ea typeface="Arial" charset="0"/>
                <a:cs typeface="Arial" charset="0"/>
                <a:sym typeface="Arial"/>
              </a:rPr>
              <a:t>Mathematical Models: A Sketch for the Philosophy of Math (1981)</a:t>
            </a:r>
            <a:endParaRPr kumimoji="0" lang="zh-CN" altLang="en-US" sz="2000" b="1" i="0" u="none" strike="noStrike" kern="0" cap="none" spc="0" normalizeH="0" baseline="0" noProof="0" dirty="0">
              <a:ln>
                <a:noFill/>
              </a:ln>
              <a:effectLst/>
              <a:uLnTx/>
              <a:uFillTx/>
              <a:latin typeface="Arial" charset="0"/>
              <a:ea typeface="Arial" charset="0"/>
              <a:cs typeface="Arial" charset="0"/>
              <a:sym typeface="Arial"/>
            </a:endParaRPr>
          </a:p>
        </p:txBody>
      </p:sp>
      <p:sp>
        <p:nvSpPr>
          <p:cNvPr id="6" name="Rectangle 5"/>
          <p:cNvSpPr/>
          <p:nvPr/>
        </p:nvSpPr>
        <p:spPr>
          <a:xfrm>
            <a:off x="3217537" y="572142"/>
            <a:ext cx="5497131" cy="369332"/>
          </a:xfrm>
          <a:prstGeom prst="rect">
            <a:avLst/>
          </a:prstGeom>
        </p:spPr>
        <p:txBody>
          <a:bodyPr wrap="square">
            <a:spAutoFit/>
          </a:bodyPr>
          <a:lstStyle/>
          <a:p>
            <a:pPr marL="0" marR="0" lvl="0" indent="0" algn="l" defTabSz="685783" rtl="0" eaLnBrk="0" fontAlgn="base" latinLnBrk="0" hangingPunct="0">
              <a:lnSpc>
                <a:spcPct val="100000"/>
              </a:lnSpc>
              <a:spcBef>
                <a:spcPct val="0"/>
              </a:spcBef>
              <a:spcAft>
                <a:spcPct val="0"/>
              </a:spcAft>
              <a:buClr>
                <a:srgbClr val="000000"/>
              </a:buClr>
              <a:buSzTx/>
              <a:buFont typeface="Arial"/>
              <a:buNone/>
              <a:tabLst/>
              <a:defRPr/>
            </a:pPr>
            <a:r>
              <a:rPr lang="en-US" sz="1800" dirty="0">
                <a:solidFill>
                  <a:schemeClr val="tx1"/>
                </a:solidFill>
                <a:latin typeface="Arial" charset="0"/>
                <a:ea typeface="Arial" charset="0"/>
                <a:cs typeface="Arial" charset="0"/>
              </a:rPr>
              <a:t>b</a:t>
            </a:r>
            <a:r>
              <a:rPr kumimoji="0" lang="en-US" sz="1800" b="0" i="0" u="none" strike="noStrike" kern="0" cap="none" spc="0" normalizeH="0" baseline="0" noProof="0" dirty="0">
                <a:ln>
                  <a:noFill/>
                </a:ln>
                <a:solidFill>
                  <a:schemeClr val="tx1"/>
                </a:solidFill>
                <a:effectLst/>
                <a:uLnTx/>
                <a:uFillTx/>
                <a:latin typeface="Arial" charset="0"/>
                <a:ea typeface="Arial" charset="0"/>
                <a:cs typeface="Arial" charset="0"/>
                <a:sym typeface="Arial"/>
              </a:rPr>
              <a:t>y Saunders Mac Lane</a:t>
            </a:r>
            <a:r>
              <a:rPr lang="en-US" sz="1800" dirty="0">
                <a:solidFill>
                  <a:schemeClr val="tx1"/>
                </a:solidFill>
                <a:latin typeface="Arial" charset="0"/>
                <a:ea typeface="Arial" charset="0"/>
                <a:cs typeface="Arial" charset="0"/>
              </a:rPr>
              <a:t>, </a:t>
            </a:r>
            <a:r>
              <a:rPr kumimoji="0" lang="en-US" altLang="zh-CN" sz="1800" b="0" i="0" u="none" strike="noStrike" kern="0" cap="none" spc="0" normalizeH="0" baseline="0" noProof="0" dirty="0">
                <a:ln>
                  <a:noFill/>
                </a:ln>
                <a:solidFill>
                  <a:schemeClr val="tx1"/>
                </a:solidFill>
                <a:effectLst/>
                <a:uLnTx/>
                <a:uFillTx/>
                <a:latin typeface="Arial" charset="0"/>
                <a:ea typeface="Arial" charset="0"/>
                <a:cs typeface="Arial" charset="0"/>
                <a:sym typeface="Arial"/>
              </a:rPr>
              <a:t>founder of Category Theory</a:t>
            </a:r>
            <a:endParaRPr kumimoji="0" lang="en-US" sz="1800" b="0" i="1" u="none" strike="noStrike" kern="0" cap="none" spc="0" normalizeH="0" baseline="0" noProof="0" dirty="0">
              <a:ln>
                <a:noFill/>
              </a:ln>
              <a:solidFill>
                <a:schemeClr val="tx1"/>
              </a:solidFill>
              <a:effectLst/>
              <a:uLnTx/>
              <a:uFillTx/>
              <a:latin typeface="Arial" charset="0"/>
              <a:ea typeface="Arial" charset="0"/>
              <a:cs typeface="Arial" charset="0"/>
              <a:sym typeface="Arial"/>
            </a:endParaRPr>
          </a:p>
        </p:txBody>
      </p:sp>
      <p:graphicFrame>
        <p:nvGraphicFramePr>
          <p:cNvPr id="7" name="Table 6"/>
          <p:cNvGraphicFramePr>
            <a:graphicFrameLocks noGrp="1"/>
          </p:cNvGraphicFramePr>
          <p:nvPr/>
        </p:nvGraphicFramePr>
        <p:xfrm>
          <a:off x="573730" y="1103525"/>
          <a:ext cx="7838750" cy="3328770"/>
        </p:xfrm>
        <a:graphic>
          <a:graphicData uri="http://schemas.openxmlformats.org/drawingml/2006/table">
            <a:tbl>
              <a:tblPr firstRow="1" bandRow="1">
                <a:tableStyleId>{5C22544A-7EE6-4342-B048-85BDC9FD1C3A}</a:tableStyleId>
              </a:tblPr>
              <a:tblGrid>
                <a:gridCol w="3919375">
                  <a:extLst>
                    <a:ext uri="{9D8B030D-6E8A-4147-A177-3AD203B41FA5}">
                      <a16:colId xmlns:a16="http://schemas.microsoft.com/office/drawing/2014/main" val="20000"/>
                    </a:ext>
                  </a:extLst>
                </a:gridCol>
                <a:gridCol w="3919375">
                  <a:extLst>
                    <a:ext uri="{9D8B030D-6E8A-4147-A177-3AD203B41FA5}">
                      <a16:colId xmlns:a16="http://schemas.microsoft.com/office/drawing/2014/main" val="20001"/>
                    </a:ext>
                  </a:extLst>
                </a:gridCol>
              </a:tblGrid>
              <a:tr h="332877">
                <a:tc>
                  <a:txBody>
                    <a:bodyPr/>
                    <a:lstStyle/>
                    <a:p>
                      <a:r>
                        <a:rPr lang="en-US" sz="1000" dirty="0"/>
                        <a:t>Counting</a:t>
                      </a:r>
                    </a:p>
                  </a:txBody>
                  <a:tcPr marL="68580" marR="68580" marT="34290" marB="34290"/>
                </a:tc>
                <a:tc>
                  <a:txBody>
                    <a:bodyPr/>
                    <a:lstStyle/>
                    <a:p>
                      <a:r>
                        <a:rPr lang="en-US" sz="1000" dirty="0"/>
                        <a:t>Arithmetic, Number</a:t>
                      </a:r>
                      <a:r>
                        <a:rPr lang="en-US" sz="1000" baseline="0" dirty="0"/>
                        <a:t> Theory</a:t>
                      </a:r>
                      <a:endParaRPr lang="en-US" sz="1000" dirty="0"/>
                    </a:p>
                  </a:txBody>
                  <a:tcPr marL="68580" marR="68580" marT="34290" marB="34290"/>
                </a:tc>
                <a:extLst>
                  <a:ext uri="{0D108BD9-81ED-4DB2-BD59-A6C34878D82A}">
                    <a16:rowId xmlns:a16="http://schemas.microsoft.com/office/drawing/2014/main" val="10000"/>
                  </a:ext>
                </a:extLst>
              </a:tr>
              <a:tr h="332877">
                <a:tc>
                  <a:txBody>
                    <a:bodyPr/>
                    <a:lstStyle/>
                    <a:p>
                      <a:r>
                        <a:rPr lang="en-US" sz="1000" dirty="0"/>
                        <a:t>Measuring</a:t>
                      </a:r>
                      <a:r>
                        <a:rPr lang="zh-CN" altLang="en-US" sz="1000" dirty="0"/>
                        <a:t> （度量）</a:t>
                      </a:r>
                      <a:endParaRPr lang="en-US" sz="1000" dirty="0"/>
                    </a:p>
                  </a:txBody>
                  <a:tcPr marL="68580" marR="68580" marT="34290" marB="34290"/>
                </a:tc>
                <a:tc>
                  <a:txBody>
                    <a:bodyPr/>
                    <a:lstStyle/>
                    <a:p>
                      <a:r>
                        <a:rPr lang="en-US" sz="1000" dirty="0"/>
                        <a:t>Real Numbers, Calculus, Analysis</a:t>
                      </a:r>
                    </a:p>
                  </a:txBody>
                  <a:tcPr marL="68580" marR="68580" marT="34290" marB="34290"/>
                </a:tc>
                <a:extLst>
                  <a:ext uri="{0D108BD9-81ED-4DB2-BD59-A6C34878D82A}">
                    <a16:rowId xmlns:a16="http://schemas.microsoft.com/office/drawing/2014/main" val="10001"/>
                  </a:ext>
                </a:extLst>
              </a:tr>
              <a:tr h="332877">
                <a:tc>
                  <a:txBody>
                    <a:bodyPr/>
                    <a:lstStyle/>
                    <a:p>
                      <a:r>
                        <a:rPr lang="en-US" sz="1000" dirty="0"/>
                        <a:t>Shaping</a:t>
                      </a:r>
                      <a:r>
                        <a:rPr lang="zh-CN" altLang="en-US" sz="1000" dirty="0"/>
                        <a:t>      （分辨形体）</a:t>
                      </a:r>
                      <a:endParaRPr lang="en-US" sz="1000" dirty="0"/>
                    </a:p>
                  </a:txBody>
                  <a:tcPr marL="68580" marR="68580" marT="34290" marB="34290"/>
                </a:tc>
                <a:tc>
                  <a:txBody>
                    <a:bodyPr/>
                    <a:lstStyle/>
                    <a:p>
                      <a:r>
                        <a:rPr lang="en-US" sz="1000" dirty="0"/>
                        <a:t>Geometry,</a:t>
                      </a:r>
                      <a:r>
                        <a:rPr lang="en-US" sz="1000" baseline="0" dirty="0"/>
                        <a:t> Topology</a:t>
                      </a:r>
                      <a:endParaRPr lang="en-US" sz="1000" dirty="0"/>
                    </a:p>
                  </a:txBody>
                  <a:tcPr marL="68580" marR="68580" marT="34290" marB="34290"/>
                </a:tc>
                <a:extLst>
                  <a:ext uri="{0D108BD9-81ED-4DB2-BD59-A6C34878D82A}">
                    <a16:rowId xmlns:a16="http://schemas.microsoft.com/office/drawing/2014/main" val="10002"/>
                  </a:ext>
                </a:extLst>
              </a:tr>
              <a:tr h="332877">
                <a:tc>
                  <a:txBody>
                    <a:bodyPr/>
                    <a:lstStyle/>
                    <a:p>
                      <a:r>
                        <a:rPr lang="en-US" sz="1000" dirty="0"/>
                        <a:t>Forming</a:t>
                      </a:r>
                      <a:r>
                        <a:rPr lang="zh-CN" altLang="en-US" sz="1000" dirty="0"/>
                        <a:t>      （成形）</a:t>
                      </a:r>
                      <a:endParaRPr lang="en-US" sz="1000" dirty="0"/>
                    </a:p>
                  </a:txBody>
                  <a:tcPr marL="68580" marR="68580" marT="34290" marB="34290"/>
                </a:tc>
                <a:tc>
                  <a:txBody>
                    <a:bodyPr/>
                    <a:lstStyle/>
                    <a:p>
                      <a:r>
                        <a:rPr lang="en-US" sz="1000" dirty="0"/>
                        <a:t>Symmetry, Group</a:t>
                      </a:r>
                      <a:r>
                        <a:rPr lang="en-US" sz="1000" baseline="0" dirty="0"/>
                        <a:t> Theory</a:t>
                      </a:r>
                      <a:endParaRPr lang="en-US" sz="1000" dirty="0"/>
                    </a:p>
                  </a:txBody>
                  <a:tcPr marL="68580" marR="68580" marT="34290" marB="34290"/>
                </a:tc>
                <a:extLst>
                  <a:ext uri="{0D108BD9-81ED-4DB2-BD59-A6C34878D82A}">
                    <a16:rowId xmlns:a16="http://schemas.microsoft.com/office/drawing/2014/main" val="10003"/>
                  </a:ext>
                </a:extLst>
              </a:tr>
              <a:tr h="332877">
                <a:tc>
                  <a:txBody>
                    <a:bodyPr/>
                    <a:lstStyle/>
                    <a:p>
                      <a:r>
                        <a:rPr lang="en-US" sz="1000" dirty="0"/>
                        <a:t>Estimating</a:t>
                      </a:r>
                      <a:r>
                        <a:rPr lang="zh-CN" altLang="en-US" sz="1000" dirty="0"/>
                        <a:t>   （估测）</a:t>
                      </a:r>
                      <a:endParaRPr lang="en-US" sz="1000" dirty="0"/>
                    </a:p>
                  </a:txBody>
                  <a:tcPr marL="68580" marR="68580" marT="34290" marB="34290"/>
                </a:tc>
                <a:tc>
                  <a:txBody>
                    <a:bodyPr/>
                    <a:lstStyle/>
                    <a:p>
                      <a:r>
                        <a:rPr lang="en-US" sz="1000" dirty="0"/>
                        <a:t>Probability, Measure Theory</a:t>
                      </a:r>
                    </a:p>
                  </a:txBody>
                  <a:tcPr marL="68580" marR="68580" marT="34290" marB="34290"/>
                </a:tc>
                <a:extLst>
                  <a:ext uri="{0D108BD9-81ED-4DB2-BD59-A6C34878D82A}">
                    <a16:rowId xmlns:a16="http://schemas.microsoft.com/office/drawing/2014/main" val="10004"/>
                  </a:ext>
                </a:extLst>
              </a:tr>
              <a:tr h="332877">
                <a:tc>
                  <a:txBody>
                    <a:bodyPr/>
                    <a:lstStyle/>
                    <a:p>
                      <a:r>
                        <a:rPr lang="en-US" sz="1000" dirty="0"/>
                        <a:t>Moving</a:t>
                      </a:r>
                      <a:r>
                        <a:rPr lang="zh-CN" altLang="en-US" sz="1000" dirty="0"/>
                        <a:t>         （移动）</a:t>
                      </a:r>
                      <a:endParaRPr lang="en-US" sz="1000" dirty="0"/>
                    </a:p>
                  </a:txBody>
                  <a:tcPr marL="68580" marR="68580" marT="34290" marB="34290"/>
                </a:tc>
                <a:tc>
                  <a:txBody>
                    <a:bodyPr/>
                    <a:lstStyle/>
                    <a:p>
                      <a:r>
                        <a:rPr lang="en-US" sz="1000" dirty="0"/>
                        <a:t>Mechanics, Calculus, Dynamics</a:t>
                      </a:r>
                    </a:p>
                  </a:txBody>
                  <a:tcPr marL="68580" marR="68580" marT="34290" marB="34290"/>
                </a:tc>
                <a:extLst>
                  <a:ext uri="{0D108BD9-81ED-4DB2-BD59-A6C34878D82A}">
                    <a16:rowId xmlns:a16="http://schemas.microsoft.com/office/drawing/2014/main" val="10005"/>
                  </a:ext>
                </a:extLst>
              </a:tr>
              <a:tr h="332877">
                <a:tc>
                  <a:txBody>
                    <a:bodyPr/>
                    <a:lstStyle/>
                    <a:p>
                      <a:r>
                        <a:rPr lang="en-US" sz="1000" dirty="0"/>
                        <a:t>Calculating</a:t>
                      </a:r>
                      <a:r>
                        <a:rPr lang="zh-CN" altLang="en-US" sz="1000" dirty="0"/>
                        <a:t>   （计算）</a:t>
                      </a:r>
                      <a:endParaRPr lang="en-US" sz="1000" dirty="0"/>
                    </a:p>
                  </a:txBody>
                  <a:tcPr marL="68580" marR="68580" marT="34290" marB="34290"/>
                </a:tc>
                <a:tc>
                  <a:txBody>
                    <a:bodyPr/>
                    <a:lstStyle/>
                    <a:p>
                      <a:r>
                        <a:rPr lang="en-US" sz="1000" dirty="0"/>
                        <a:t>Algebra, Numerical Analysis</a:t>
                      </a:r>
                    </a:p>
                  </a:txBody>
                  <a:tcPr marL="68580" marR="68580" marT="34290" marB="34290"/>
                </a:tc>
                <a:extLst>
                  <a:ext uri="{0D108BD9-81ED-4DB2-BD59-A6C34878D82A}">
                    <a16:rowId xmlns:a16="http://schemas.microsoft.com/office/drawing/2014/main" val="10006"/>
                  </a:ext>
                </a:extLst>
              </a:tr>
              <a:tr h="332877">
                <a:tc>
                  <a:txBody>
                    <a:bodyPr/>
                    <a:lstStyle/>
                    <a:p>
                      <a:pPr marL="0" marR="0" indent="0" algn="l" defTabSz="1219170" rtl="0" eaLnBrk="1" fontAlgn="auto" latinLnBrk="0" hangingPunct="1">
                        <a:lnSpc>
                          <a:spcPct val="100000"/>
                        </a:lnSpc>
                        <a:spcBef>
                          <a:spcPts val="0"/>
                        </a:spcBef>
                        <a:spcAft>
                          <a:spcPts val="0"/>
                        </a:spcAft>
                        <a:buClrTx/>
                        <a:buSzTx/>
                        <a:buFontTx/>
                        <a:buNone/>
                        <a:tabLst/>
                        <a:defRPr/>
                      </a:pPr>
                      <a:r>
                        <a:rPr lang="en-US" sz="1000" dirty="0"/>
                        <a:t>Proving</a:t>
                      </a:r>
                      <a:r>
                        <a:rPr lang="zh-CN" altLang="en-US" sz="1000" dirty="0"/>
                        <a:t>          （证明）</a:t>
                      </a:r>
                      <a:endParaRPr lang="en-US" sz="1000" dirty="0"/>
                    </a:p>
                  </a:txBody>
                  <a:tcPr marL="68580" marR="68580" marT="34290" marB="34290"/>
                </a:tc>
                <a:tc>
                  <a:txBody>
                    <a:bodyPr/>
                    <a:lstStyle/>
                    <a:p>
                      <a:r>
                        <a:rPr lang="en-US" sz="1000" dirty="0"/>
                        <a:t>Logic</a:t>
                      </a:r>
                    </a:p>
                  </a:txBody>
                  <a:tcPr marL="68580" marR="68580" marT="34290" marB="34290"/>
                </a:tc>
                <a:extLst>
                  <a:ext uri="{0D108BD9-81ED-4DB2-BD59-A6C34878D82A}">
                    <a16:rowId xmlns:a16="http://schemas.microsoft.com/office/drawing/2014/main" val="10007"/>
                  </a:ext>
                </a:extLst>
              </a:tr>
              <a:tr h="332877">
                <a:tc>
                  <a:txBody>
                    <a:bodyPr/>
                    <a:lstStyle/>
                    <a:p>
                      <a:r>
                        <a:rPr lang="en-US" sz="1000" dirty="0"/>
                        <a:t>Puzzling</a:t>
                      </a:r>
                      <a:r>
                        <a:rPr lang="zh-CN" altLang="en-US" sz="1000" dirty="0"/>
                        <a:t>          （解谜、加密）</a:t>
                      </a:r>
                      <a:endParaRPr lang="en-US" sz="1000" dirty="0"/>
                    </a:p>
                  </a:txBody>
                  <a:tcPr marL="68580" marR="68580" marT="34290" marB="34290"/>
                </a:tc>
                <a:tc>
                  <a:txBody>
                    <a:bodyPr/>
                    <a:lstStyle/>
                    <a:p>
                      <a:r>
                        <a:rPr lang="en-US" sz="1000" dirty="0"/>
                        <a:t>Combinatorics, Num</a:t>
                      </a:r>
                      <a:r>
                        <a:rPr lang="en-US" altLang="zh-CN" sz="1000" dirty="0"/>
                        <a:t>b</a:t>
                      </a:r>
                      <a:r>
                        <a:rPr lang="en-US" sz="1000" dirty="0"/>
                        <a:t>er Theory</a:t>
                      </a:r>
                    </a:p>
                  </a:txBody>
                  <a:tcPr marL="68580" marR="68580" marT="34290" marB="34290"/>
                </a:tc>
                <a:extLst>
                  <a:ext uri="{0D108BD9-81ED-4DB2-BD59-A6C34878D82A}">
                    <a16:rowId xmlns:a16="http://schemas.microsoft.com/office/drawing/2014/main" val="10008"/>
                  </a:ext>
                </a:extLst>
              </a:tr>
              <a:tr h="332877">
                <a:tc>
                  <a:txBody>
                    <a:bodyPr/>
                    <a:lstStyle/>
                    <a:p>
                      <a:r>
                        <a:rPr lang="en-US" sz="1000" dirty="0"/>
                        <a:t>Grouping</a:t>
                      </a:r>
                      <a:r>
                        <a:rPr lang="zh-CN" altLang="en-US" sz="1000" dirty="0"/>
                        <a:t>        （聚类）</a:t>
                      </a:r>
                      <a:endParaRPr lang="en-US" sz="1000" dirty="0"/>
                    </a:p>
                  </a:txBody>
                  <a:tcPr marL="68580" marR="68580" marT="34290" marB="34290"/>
                </a:tc>
                <a:tc>
                  <a:txBody>
                    <a:bodyPr/>
                    <a:lstStyle/>
                    <a:p>
                      <a:r>
                        <a:rPr lang="en-US" sz="1000" dirty="0"/>
                        <a:t>Set Theory, Combinatorics</a:t>
                      </a:r>
                    </a:p>
                  </a:txBody>
                  <a:tcPr marL="68580" marR="68580" marT="34290" marB="34290"/>
                </a:tc>
                <a:extLst>
                  <a:ext uri="{0D108BD9-81ED-4DB2-BD59-A6C34878D82A}">
                    <a16:rowId xmlns:a16="http://schemas.microsoft.com/office/drawing/2014/main" val="10009"/>
                  </a:ext>
                </a:extLst>
              </a:tr>
            </a:tbl>
          </a:graphicData>
        </a:graphic>
      </p:graphicFrame>
      <p:sp>
        <p:nvSpPr>
          <p:cNvPr id="2" name="TextBox 1">
            <a:extLst>
              <a:ext uri="{FF2B5EF4-FFF2-40B4-BE49-F238E27FC236}">
                <a16:creationId xmlns:a16="http://schemas.microsoft.com/office/drawing/2014/main" id="{4C4B1F32-390E-A548-B54E-22E0A2B188D9}"/>
              </a:ext>
            </a:extLst>
          </p:cNvPr>
          <p:cNvSpPr txBox="1"/>
          <p:nvPr/>
        </p:nvSpPr>
        <p:spPr>
          <a:xfrm>
            <a:off x="2108478" y="4559553"/>
            <a:ext cx="4769254" cy="307777"/>
          </a:xfrm>
          <a:prstGeom prst="rect">
            <a:avLst/>
          </a:prstGeom>
          <a:noFill/>
        </p:spPr>
        <p:txBody>
          <a:bodyPr wrap="none" rtlCol="0">
            <a:spAutoFit/>
          </a:bodyPr>
          <a:lstStyle/>
          <a:p>
            <a:r>
              <a:rPr lang="en-US" dirty="0"/>
              <a:t>Link to the </a:t>
            </a:r>
            <a:r>
              <a:rPr lang="en-US" dirty="0">
                <a:hlinkClick r:id="rId3"/>
              </a:rPr>
              <a:t>online paper</a:t>
            </a:r>
            <a:r>
              <a:rPr lang="en-US" dirty="0"/>
              <a:t>: Last accessed: October 18, 2020</a:t>
            </a:r>
            <a:endParaRPr lang="en-TW" dirty="0"/>
          </a:p>
        </p:txBody>
      </p:sp>
    </p:spTree>
    <p:extLst>
      <p:ext uri="{BB962C8B-B14F-4D97-AF65-F5344CB8AC3E}">
        <p14:creationId xmlns:p14="http://schemas.microsoft.com/office/powerpoint/2010/main" val="7242769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Connecting Abstract and C</a:t>
            </a:r>
            <a:r>
              <a:rPr lang="en-US" dirty="0"/>
              <a:t>o</a:t>
            </a:r>
            <a:r>
              <a:rPr lang="en-TW" dirty="0"/>
              <a:t>ncrete Domains</a:t>
            </a: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19</a:t>
            </a:fld>
            <a:endParaRPr lang="en" dirty="0"/>
          </a:p>
        </p:txBody>
      </p:sp>
      <p:sp>
        <p:nvSpPr>
          <p:cNvPr id="7" name="TextBox 6">
            <a:extLst>
              <a:ext uri="{FF2B5EF4-FFF2-40B4-BE49-F238E27FC236}">
                <a16:creationId xmlns:a16="http://schemas.microsoft.com/office/drawing/2014/main" id="{99D6206C-E8B5-D249-B80E-82E18F3AD482}"/>
              </a:ext>
            </a:extLst>
          </p:cNvPr>
          <p:cNvSpPr txBox="1"/>
          <p:nvPr/>
        </p:nvSpPr>
        <p:spPr>
          <a:xfrm>
            <a:off x="2982461" y="4802066"/>
            <a:ext cx="3179075" cy="307777"/>
          </a:xfrm>
          <a:prstGeom prst="rect">
            <a:avLst/>
          </a:prstGeom>
          <a:noFill/>
        </p:spPr>
        <p:txBody>
          <a:bodyPr wrap="none" rtlCol="0">
            <a:spAutoFit/>
          </a:bodyPr>
          <a:lstStyle/>
          <a:p>
            <a:r>
              <a:rPr lang="en-US" dirty="0">
                <a:hlinkClick r:id="rId2"/>
              </a:rPr>
              <a:t>https://</a:t>
            </a:r>
            <a:r>
              <a:rPr lang="en-US" dirty="0" err="1">
                <a:hlinkClick r:id="rId2"/>
              </a:rPr>
              <a:t>slideplayer.com</a:t>
            </a:r>
            <a:r>
              <a:rPr lang="en-US" dirty="0">
                <a:hlinkClick r:id="rId2"/>
              </a:rPr>
              <a:t>/slide/8506871/</a:t>
            </a:r>
            <a:endParaRPr lang="en-TW" dirty="0"/>
          </a:p>
        </p:txBody>
      </p:sp>
      <p:pic>
        <p:nvPicPr>
          <p:cNvPr id="8" name="Picture 7">
            <a:hlinkClick r:id="rId2"/>
            <a:extLst>
              <a:ext uri="{FF2B5EF4-FFF2-40B4-BE49-F238E27FC236}">
                <a16:creationId xmlns:a16="http://schemas.microsoft.com/office/drawing/2014/main" id="{B058A991-44D0-CB40-99B6-1A43FADFB4E8}"/>
              </a:ext>
            </a:extLst>
          </p:cNvPr>
          <p:cNvPicPr>
            <a:picLocks noChangeAspect="1"/>
          </p:cNvPicPr>
          <p:nvPr/>
        </p:nvPicPr>
        <p:blipFill>
          <a:blip r:embed="rId3"/>
          <a:stretch>
            <a:fillRect/>
          </a:stretch>
        </p:blipFill>
        <p:spPr>
          <a:xfrm>
            <a:off x="2217859" y="1034538"/>
            <a:ext cx="4708281" cy="3825478"/>
          </a:xfrm>
          <a:prstGeom prst="rect">
            <a:avLst/>
          </a:prstGeom>
        </p:spPr>
      </p:pic>
    </p:spTree>
    <p:extLst>
      <p:ext uri="{BB962C8B-B14F-4D97-AF65-F5344CB8AC3E}">
        <p14:creationId xmlns:p14="http://schemas.microsoft.com/office/powerpoint/2010/main" val="41612763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367612" y="1154699"/>
            <a:ext cx="4045200" cy="34150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800" dirty="0"/>
              <a:t>Abstract Specification</a:t>
            </a:r>
            <a:endParaRPr sz="1800" dirty="0"/>
          </a:p>
        </p:txBody>
      </p:sp>
      <p:sp>
        <p:nvSpPr>
          <p:cNvPr id="73" name="Google Shape;73;p16"/>
          <p:cNvSpPr txBox="1">
            <a:spLocks noGrp="1"/>
          </p:cNvSpPr>
          <p:nvPr>
            <p:ph type="body" idx="2"/>
          </p:nvPr>
        </p:nvSpPr>
        <p:spPr>
          <a:xfrm>
            <a:off x="4939500" y="2224006"/>
            <a:ext cx="3837000" cy="2766447"/>
          </a:xfrm>
          <a:prstGeom prst="rect">
            <a:avLst/>
          </a:prstGeom>
        </p:spPr>
        <p:txBody>
          <a:bodyPr spcFirstLastPara="1" wrap="square" lIns="91425" tIns="91425" rIns="91425" bIns="91425" anchor="ctr" anchorCtr="0">
            <a:noAutofit/>
          </a:bodyPr>
          <a:lstStyle/>
          <a:p>
            <a:pPr marL="114300" lvl="0" indent="0" algn="l" rtl="0">
              <a:spcBef>
                <a:spcPts val="0"/>
              </a:spcBef>
              <a:spcAft>
                <a:spcPts val="0"/>
              </a:spcAft>
              <a:buSzPts val="1800"/>
              <a:buNone/>
            </a:pPr>
            <a:r>
              <a:rPr lang="en-US" dirty="0"/>
              <a:t>A well-defined set of Actions and iterative Branching Strategies</a:t>
            </a:r>
            <a:endParaRPr dirty="0"/>
          </a:p>
          <a:p>
            <a:pPr lvl="1" indent="-342900">
              <a:buSzPts val="1800"/>
              <a:buChar char="●"/>
            </a:pPr>
            <a:r>
              <a:rPr lang="en" dirty="0"/>
              <a:t>A Roadmap of composable activities</a:t>
            </a:r>
          </a:p>
          <a:p>
            <a:pPr lvl="1" indent="-342900">
              <a:buSzPts val="1800"/>
              <a:buChar char="●"/>
            </a:pPr>
            <a:r>
              <a:rPr lang="en" dirty="0"/>
              <a:t>Sequencing and timing conditions</a:t>
            </a:r>
          </a:p>
          <a:p>
            <a:pPr lvl="1" indent="-342900">
              <a:buSzPts val="1800"/>
              <a:buChar char="●"/>
            </a:pPr>
            <a:r>
              <a:rPr lang="en" dirty="0"/>
              <a:t>Explicitly state dependencies and resource requirements</a:t>
            </a:r>
          </a:p>
          <a:p>
            <a:pPr lvl="1" indent="-342900">
              <a:buSzPts val="1800"/>
              <a:buChar char="●"/>
            </a:pPr>
            <a:endParaRPr lang="en" dirty="0"/>
          </a:p>
        </p:txBody>
      </p:sp>
      <p:sp>
        <p:nvSpPr>
          <p:cNvPr id="3" name="Slide Number Placeholder 2">
            <a:extLst>
              <a:ext uri="{FF2B5EF4-FFF2-40B4-BE49-F238E27FC236}">
                <a16:creationId xmlns:a16="http://schemas.microsoft.com/office/drawing/2014/main" id="{EF6EAE8E-3F08-A443-839F-02EC9D50D3F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a:t>
            </a:fld>
            <a:endParaRPr lang="en"/>
          </a:p>
        </p:txBody>
      </p:sp>
      <p:sp>
        <p:nvSpPr>
          <p:cNvPr id="4" name="Rectangle 3">
            <a:extLst>
              <a:ext uri="{FF2B5EF4-FFF2-40B4-BE49-F238E27FC236}">
                <a16:creationId xmlns:a16="http://schemas.microsoft.com/office/drawing/2014/main" id="{A47A09CE-1A7C-8443-952F-C39D9B44E2DA}"/>
              </a:ext>
            </a:extLst>
          </p:cNvPr>
          <p:cNvSpPr/>
          <p:nvPr/>
        </p:nvSpPr>
        <p:spPr>
          <a:xfrm>
            <a:off x="4572000" y="0"/>
            <a:ext cx="4572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9" name="Google Shape;72;p16">
            <a:extLst>
              <a:ext uri="{FF2B5EF4-FFF2-40B4-BE49-F238E27FC236}">
                <a16:creationId xmlns:a16="http://schemas.microsoft.com/office/drawing/2014/main" id="{F8F76BCB-FF10-E949-817B-BA9134D68BFA}"/>
              </a:ext>
            </a:extLst>
          </p:cNvPr>
          <p:cNvSpPr txBox="1">
            <a:spLocks/>
          </p:cNvSpPr>
          <p:nvPr/>
        </p:nvSpPr>
        <p:spPr>
          <a:xfrm>
            <a:off x="4682177" y="517007"/>
            <a:ext cx="4045200" cy="1707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r>
              <a:rPr lang="en-US" sz="1800" dirty="0">
                <a:solidFill>
                  <a:schemeClr val="bg1"/>
                </a:solidFill>
              </a:rPr>
              <a:t>Concrete Implementation</a:t>
            </a:r>
          </a:p>
        </p:txBody>
      </p:sp>
      <p:sp>
        <p:nvSpPr>
          <p:cNvPr id="11" name="Google Shape;72;p16">
            <a:extLst>
              <a:ext uri="{FF2B5EF4-FFF2-40B4-BE49-F238E27FC236}">
                <a16:creationId xmlns:a16="http://schemas.microsoft.com/office/drawing/2014/main" id="{38136BA9-C5AA-8C48-B2F3-C064D4B6C3FC}"/>
              </a:ext>
            </a:extLst>
          </p:cNvPr>
          <p:cNvSpPr txBox="1">
            <a:spLocks/>
          </p:cNvSpPr>
          <p:nvPr/>
        </p:nvSpPr>
        <p:spPr>
          <a:xfrm>
            <a:off x="2659577" y="243231"/>
            <a:ext cx="4045200" cy="63692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r>
              <a:rPr lang="en-US" dirty="0"/>
              <a:t>Logic Model</a:t>
            </a:r>
          </a:p>
        </p:txBody>
      </p:sp>
      <p:sp>
        <p:nvSpPr>
          <p:cNvPr id="12" name="Google Shape;72;p16">
            <a:extLst>
              <a:ext uri="{FF2B5EF4-FFF2-40B4-BE49-F238E27FC236}">
                <a16:creationId xmlns:a16="http://schemas.microsoft.com/office/drawing/2014/main" id="{C8526483-D688-704A-91EB-3F96A42F4062}"/>
              </a:ext>
            </a:extLst>
          </p:cNvPr>
          <p:cNvSpPr txBox="1">
            <a:spLocks/>
          </p:cNvSpPr>
          <p:nvPr/>
        </p:nvSpPr>
        <p:spPr>
          <a:xfrm>
            <a:off x="2659576" y="326527"/>
            <a:ext cx="4045200" cy="636928"/>
          </a:xfrm>
          <a:prstGeom prst="rect">
            <a:avLst/>
          </a:prstGeom>
          <a:solidFill>
            <a:schemeClr val="tx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r>
              <a:rPr lang="en-US" dirty="0">
                <a:solidFill>
                  <a:schemeClr val="bg1"/>
                </a:solidFill>
              </a:rPr>
              <a:t>Logic Model</a:t>
            </a:r>
          </a:p>
        </p:txBody>
      </p:sp>
      <p:pic>
        <p:nvPicPr>
          <p:cNvPr id="5" name="Picture 4">
            <a:extLst>
              <a:ext uri="{FF2B5EF4-FFF2-40B4-BE49-F238E27FC236}">
                <a16:creationId xmlns:a16="http://schemas.microsoft.com/office/drawing/2014/main" id="{A2DD56A4-54BD-514B-AC56-C8E9237E41B6}"/>
              </a:ext>
            </a:extLst>
          </p:cNvPr>
          <p:cNvPicPr>
            <a:picLocks noChangeAspect="1"/>
          </p:cNvPicPr>
          <p:nvPr/>
        </p:nvPicPr>
        <p:blipFill>
          <a:blip r:embed="rId3"/>
          <a:stretch>
            <a:fillRect/>
          </a:stretch>
        </p:blipFill>
        <p:spPr>
          <a:xfrm>
            <a:off x="2659576" y="174910"/>
            <a:ext cx="1912423" cy="871840"/>
          </a:xfrm>
          <a:prstGeom prst="rect">
            <a:avLst/>
          </a:prstGeom>
        </p:spPr>
      </p:pic>
      <p:sp>
        <p:nvSpPr>
          <p:cNvPr id="13" name="Google Shape;73;p16">
            <a:extLst>
              <a:ext uri="{FF2B5EF4-FFF2-40B4-BE49-F238E27FC236}">
                <a16:creationId xmlns:a16="http://schemas.microsoft.com/office/drawing/2014/main" id="{5249A2E3-BD2F-D642-AC51-FE3163A5C0F2}"/>
              </a:ext>
            </a:extLst>
          </p:cNvPr>
          <p:cNvSpPr txBox="1">
            <a:spLocks/>
          </p:cNvSpPr>
          <p:nvPr/>
        </p:nvSpPr>
        <p:spPr>
          <a:xfrm>
            <a:off x="4737063" y="1751687"/>
            <a:ext cx="4284095" cy="298427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b="1" i="1" dirty="0">
                <a:solidFill>
                  <a:schemeClr val="bg1"/>
                </a:solidFill>
              </a:rPr>
              <a:t>Output:</a:t>
            </a:r>
            <a:r>
              <a:rPr lang="en-US" dirty="0">
                <a:solidFill>
                  <a:schemeClr val="bg1"/>
                </a:solidFill>
              </a:rPr>
              <a:t> Render results on mobile devices with </a:t>
            </a:r>
            <a:r>
              <a:rPr lang="en-US" dirty="0" err="1">
                <a:solidFill>
                  <a:schemeClr val="bg1"/>
                </a:solidFill>
              </a:rPr>
              <a:t>uni</a:t>
            </a:r>
            <a:r>
              <a:rPr lang="en-US" dirty="0">
                <a:solidFill>
                  <a:schemeClr val="bg1"/>
                </a:solidFill>
              </a:rPr>
              <a:t>-expressiveness</a:t>
            </a:r>
          </a:p>
          <a:p>
            <a:pPr marL="114300" indent="0">
              <a:buFont typeface="Arial"/>
              <a:buNone/>
            </a:pPr>
            <a:endParaRPr lang="en-US" dirty="0">
              <a:solidFill>
                <a:schemeClr val="bg1"/>
              </a:solidFill>
            </a:endParaRPr>
          </a:p>
          <a:p>
            <a:pPr marL="114300" indent="0">
              <a:buFont typeface="Arial"/>
              <a:buNone/>
            </a:pPr>
            <a:r>
              <a:rPr lang="en-US" b="1" i="1" dirty="0">
                <a:solidFill>
                  <a:schemeClr val="bg1"/>
                </a:solidFill>
              </a:rPr>
              <a:t>Process:</a:t>
            </a:r>
            <a:r>
              <a:rPr lang="en-US" dirty="0">
                <a:solidFill>
                  <a:schemeClr val="bg1"/>
                </a:solidFill>
              </a:rPr>
              <a:t> Compute in “linked spaces”</a:t>
            </a:r>
          </a:p>
          <a:p>
            <a:pPr marL="114300" indent="0">
              <a:buFont typeface="Arial"/>
              <a:buNone/>
            </a:pPr>
            <a:endParaRPr lang="en-US" dirty="0">
              <a:solidFill>
                <a:schemeClr val="bg1"/>
              </a:solidFill>
            </a:endParaRPr>
          </a:p>
          <a:p>
            <a:pPr marL="114300" indent="0">
              <a:buFont typeface="Arial"/>
              <a:buNone/>
            </a:pPr>
            <a:r>
              <a:rPr lang="en-US" b="1" i="1" dirty="0">
                <a:solidFill>
                  <a:schemeClr val="bg1"/>
                </a:solidFill>
              </a:rPr>
              <a:t>Input:</a:t>
            </a:r>
            <a:r>
              <a:rPr lang="en-US" dirty="0">
                <a:solidFill>
                  <a:schemeClr val="bg1"/>
                </a:solidFill>
              </a:rPr>
              <a:t> </a:t>
            </a:r>
          </a:p>
          <a:p>
            <a:pPr>
              <a:buFont typeface="+mj-lt"/>
              <a:buAutoNum type="arabicPeriod"/>
            </a:pPr>
            <a:r>
              <a:rPr lang="en-US" dirty="0">
                <a:solidFill>
                  <a:schemeClr val="bg1"/>
                </a:solidFill>
              </a:rPr>
              <a:t>Category Theory nomenclature</a:t>
            </a:r>
          </a:p>
          <a:p>
            <a:pPr>
              <a:buFont typeface="+mj-lt"/>
              <a:buAutoNum type="arabicPeriod"/>
            </a:pPr>
            <a:r>
              <a:rPr lang="en-US" dirty="0">
                <a:solidFill>
                  <a:schemeClr val="bg1"/>
                </a:solidFill>
              </a:rPr>
              <a:t>Analogies as Universal Constructs</a:t>
            </a:r>
          </a:p>
          <a:p>
            <a:pPr>
              <a:buFont typeface="+mj-lt"/>
              <a:buAutoNum type="arabicPeriod"/>
            </a:pPr>
            <a:r>
              <a:rPr lang="en-US" dirty="0">
                <a:solidFill>
                  <a:schemeClr val="bg1"/>
                </a:solidFill>
              </a:rPr>
              <a:t>Digital Workflow with IoT/DevOps</a:t>
            </a:r>
          </a:p>
        </p:txBody>
      </p:sp>
      <p:sp>
        <p:nvSpPr>
          <p:cNvPr id="6" name="Rectangle 5">
            <a:extLst>
              <a:ext uri="{FF2B5EF4-FFF2-40B4-BE49-F238E27FC236}">
                <a16:creationId xmlns:a16="http://schemas.microsoft.com/office/drawing/2014/main" id="{515E269B-E6C4-8F4A-93EE-5EF3EFB34DBC}"/>
              </a:ext>
            </a:extLst>
          </p:cNvPr>
          <p:cNvSpPr/>
          <p:nvPr/>
        </p:nvSpPr>
        <p:spPr>
          <a:xfrm>
            <a:off x="329865" y="4779300"/>
            <a:ext cx="8484269" cy="3208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Boundary Conditions: Unfamiliarity with Namespace, Category Theory/Computing Science Terminology</a:t>
            </a:r>
          </a:p>
        </p:txBody>
      </p:sp>
      <p:sp>
        <p:nvSpPr>
          <p:cNvPr id="15" name="Google Shape;73;p16">
            <a:extLst>
              <a:ext uri="{FF2B5EF4-FFF2-40B4-BE49-F238E27FC236}">
                <a16:creationId xmlns:a16="http://schemas.microsoft.com/office/drawing/2014/main" id="{D73842FB-7A63-6844-90B8-166D4B035FBD}"/>
              </a:ext>
            </a:extLst>
          </p:cNvPr>
          <p:cNvSpPr txBox="1">
            <a:spLocks/>
          </p:cNvSpPr>
          <p:nvPr/>
        </p:nvSpPr>
        <p:spPr>
          <a:xfrm>
            <a:off x="575810" y="1751687"/>
            <a:ext cx="3996189" cy="339181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b="1" i="1" dirty="0">
                <a:solidFill>
                  <a:schemeClr val="tx1"/>
                </a:solidFill>
              </a:rPr>
              <a:t>Context:</a:t>
            </a:r>
            <a:r>
              <a:rPr lang="en-US" dirty="0">
                <a:solidFill>
                  <a:schemeClr val="tx1"/>
                </a:solidFill>
              </a:rPr>
              <a:t> Cognitive activities can be managed in “Namespaces”</a:t>
            </a:r>
          </a:p>
          <a:p>
            <a:pPr marL="114300" indent="0">
              <a:buFont typeface="Arial"/>
              <a:buNone/>
            </a:pPr>
            <a:endParaRPr lang="en-US" dirty="0">
              <a:solidFill>
                <a:schemeClr val="tx1"/>
              </a:solidFill>
            </a:endParaRPr>
          </a:p>
          <a:p>
            <a:pPr marL="114300" indent="0">
              <a:buFont typeface="Arial"/>
              <a:buNone/>
            </a:pPr>
            <a:r>
              <a:rPr lang="en-US" b="1" i="1" dirty="0">
                <a:solidFill>
                  <a:schemeClr val="tx1"/>
                </a:solidFill>
              </a:rPr>
              <a:t>Goal:</a:t>
            </a:r>
            <a:r>
              <a:rPr lang="en-US" dirty="0">
                <a:solidFill>
                  <a:schemeClr val="tx1"/>
                </a:solidFill>
              </a:rPr>
              <a:t> Make Knowledge Computable</a:t>
            </a:r>
          </a:p>
          <a:p>
            <a:pPr marL="114300" indent="0">
              <a:buFont typeface="Arial"/>
              <a:buNone/>
            </a:pPr>
            <a:endParaRPr lang="en-US" dirty="0">
              <a:solidFill>
                <a:schemeClr val="tx1"/>
              </a:solidFill>
            </a:endParaRPr>
          </a:p>
          <a:p>
            <a:pPr marL="114300" indent="0">
              <a:buFont typeface="Arial"/>
              <a:buNone/>
            </a:pPr>
            <a:r>
              <a:rPr lang="en-US" b="1" i="1" dirty="0">
                <a:solidFill>
                  <a:schemeClr val="tx1"/>
                </a:solidFill>
              </a:rPr>
              <a:t>Criteria:</a:t>
            </a:r>
            <a:r>
              <a:rPr lang="en-US" dirty="0">
                <a:solidFill>
                  <a:schemeClr val="tx1"/>
                </a:solidFill>
              </a:rPr>
              <a:t> </a:t>
            </a:r>
          </a:p>
          <a:p>
            <a:pPr>
              <a:buFont typeface="+mj-lt"/>
              <a:buAutoNum type="arabicPeriod"/>
            </a:pPr>
            <a:r>
              <a:rPr lang="en-US" dirty="0">
                <a:solidFill>
                  <a:schemeClr val="tx1"/>
                </a:solidFill>
              </a:rPr>
              <a:t>Compliant with math insights</a:t>
            </a:r>
          </a:p>
          <a:p>
            <a:pPr>
              <a:buFont typeface="+mj-lt"/>
              <a:buAutoNum type="arabicPeriod"/>
            </a:pPr>
            <a:r>
              <a:rPr lang="en-US" dirty="0">
                <a:solidFill>
                  <a:schemeClr val="tx1"/>
                </a:solidFill>
              </a:rPr>
              <a:t>Intuitive for human recognition</a:t>
            </a:r>
          </a:p>
          <a:p>
            <a:pPr>
              <a:buFont typeface="+mj-lt"/>
              <a:buAutoNum type="arabicPeriod"/>
            </a:pPr>
            <a:r>
              <a:rPr lang="en-US" dirty="0">
                <a:solidFill>
                  <a:schemeClr val="tx1"/>
                </a:solidFill>
              </a:rPr>
              <a:t>Utilize Latest Technologies</a:t>
            </a:r>
          </a:p>
          <a:p>
            <a:pPr>
              <a:buFont typeface="+mj-lt"/>
              <a:buAutoNum type="arabicPeriod"/>
            </a:pPr>
            <a:endParaRPr lang="en-US" dirty="0">
              <a:solidFill>
                <a:schemeClr val="tx1"/>
              </a:solidFill>
            </a:endParaRPr>
          </a:p>
        </p:txBody>
      </p:sp>
    </p:spTree>
    <p:extLst>
      <p:ext uri="{BB962C8B-B14F-4D97-AF65-F5344CB8AC3E}">
        <p14:creationId xmlns:p14="http://schemas.microsoft.com/office/powerpoint/2010/main" val="40029538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US" dirty="0"/>
              <a:t>Arrow Chasing Computation</a:t>
            </a:r>
            <a:endParaRPr lang="en-TW" dirty="0"/>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20</a:t>
            </a:fld>
            <a:endParaRPr lang="en" dirty="0"/>
          </a:p>
        </p:txBody>
      </p:sp>
      <p:sp>
        <p:nvSpPr>
          <p:cNvPr id="7" name="TextBox 6">
            <a:extLst>
              <a:ext uri="{FF2B5EF4-FFF2-40B4-BE49-F238E27FC236}">
                <a16:creationId xmlns:a16="http://schemas.microsoft.com/office/drawing/2014/main" id="{99D6206C-E8B5-D249-B80E-82E18F3AD482}"/>
              </a:ext>
            </a:extLst>
          </p:cNvPr>
          <p:cNvSpPr txBox="1"/>
          <p:nvPr/>
        </p:nvSpPr>
        <p:spPr>
          <a:xfrm>
            <a:off x="2982461" y="4835723"/>
            <a:ext cx="3179075" cy="307777"/>
          </a:xfrm>
          <a:prstGeom prst="rect">
            <a:avLst/>
          </a:prstGeom>
          <a:noFill/>
        </p:spPr>
        <p:txBody>
          <a:bodyPr wrap="none" rtlCol="0">
            <a:spAutoFit/>
          </a:bodyPr>
          <a:lstStyle/>
          <a:p>
            <a:r>
              <a:rPr lang="en-US" dirty="0">
                <a:hlinkClick r:id="rId2"/>
              </a:rPr>
              <a:t>https://</a:t>
            </a:r>
            <a:r>
              <a:rPr lang="en-US" dirty="0" err="1">
                <a:hlinkClick r:id="rId2"/>
              </a:rPr>
              <a:t>slideplayer.com</a:t>
            </a:r>
            <a:r>
              <a:rPr lang="en-US" dirty="0">
                <a:hlinkClick r:id="rId2"/>
              </a:rPr>
              <a:t>/slide/8506871/</a:t>
            </a:r>
            <a:endParaRPr lang="en-TW" dirty="0"/>
          </a:p>
        </p:txBody>
      </p:sp>
      <p:pic>
        <p:nvPicPr>
          <p:cNvPr id="13" name="Picture 12">
            <a:extLst>
              <a:ext uri="{FF2B5EF4-FFF2-40B4-BE49-F238E27FC236}">
                <a16:creationId xmlns:a16="http://schemas.microsoft.com/office/drawing/2014/main" id="{32C098B2-B9F5-DD43-BA87-B5E4A7709F89}"/>
              </a:ext>
            </a:extLst>
          </p:cNvPr>
          <p:cNvPicPr>
            <a:picLocks noChangeAspect="1"/>
          </p:cNvPicPr>
          <p:nvPr/>
        </p:nvPicPr>
        <p:blipFill>
          <a:blip r:embed="rId3"/>
          <a:stretch>
            <a:fillRect/>
          </a:stretch>
        </p:blipFill>
        <p:spPr>
          <a:xfrm>
            <a:off x="2375020" y="1128386"/>
            <a:ext cx="4393956" cy="3570089"/>
          </a:xfrm>
          <a:prstGeom prst="rect">
            <a:avLst/>
          </a:prstGeom>
        </p:spPr>
      </p:pic>
    </p:spTree>
    <p:extLst>
      <p:ext uri="{BB962C8B-B14F-4D97-AF65-F5344CB8AC3E}">
        <p14:creationId xmlns:p14="http://schemas.microsoft.com/office/powerpoint/2010/main" val="37311830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Criteria: Check if our strategy works</a:t>
            </a: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21</a:t>
            </a:fld>
            <a:endParaRPr lang="en" dirty="0"/>
          </a:p>
        </p:txBody>
      </p:sp>
      <p:sp>
        <p:nvSpPr>
          <p:cNvPr id="3" name="Rectangle 2">
            <a:extLst>
              <a:ext uri="{FF2B5EF4-FFF2-40B4-BE49-F238E27FC236}">
                <a16:creationId xmlns:a16="http://schemas.microsoft.com/office/drawing/2014/main" id="{ED752952-AAB4-2D48-8A5F-A09F1F49C73B}"/>
              </a:ext>
            </a:extLst>
          </p:cNvPr>
          <p:cNvSpPr/>
          <p:nvPr/>
        </p:nvSpPr>
        <p:spPr>
          <a:xfrm>
            <a:off x="1359816" y="1929041"/>
            <a:ext cx="6424367" cy="1569660"/>
          </a:xfrm>
          <a:prstGeom prst="rect">
            <a:avLst/>
          </a:prstGeom>
        </p:spPr>
        <p:txBody>
          <a:bodyPr wrap="square">
            <a:spAutoFit/>
          </a:bodyPr>
          <a:lstStyle/>
          <a:p>
            <a:pPr>
              <a:buFont typeface="+mj-lt"/>
              <a:buAutoNum type="arabicPeriod"/>
            </a:pPr>
            <a:r>
              <a:rPr lang="en-US" sz="3200" dirty="0">
                <a:solidFill>
                  <a:schemeClr val="tx1"/>
                </a:solidFill>
              </a:rPr>
              <a:t>Compliant with math insights</a:t>
            </a:r>
          </a:p>
          <a:p>
            <a:pPr>
              <a:buFont typeface="+mj-lt"/>
              <a:buAutoNum type="arabicPeriod"/>
            </a:pPr>
            <a:r>
              <a:rPr lang="en-US" sz="3200" dirty="0">
                <a:solidFill>
                  <a:schemeClr val="tx1"/>
                </a:solidFill>
              </a:rPr>
              <a:t>Intuitive for human recognition</a:t>
            </a:r>
          </a:p>
          <a:p>
            <a:pPr>
              <a:buFont typeface="+mj-lt"/>
              <a:buAutoNum type="arabicPeriod"/>
            </a:pPr>
            <a:r>
              <a:rPr lang="en-US" sz="3200" dirty="0">
                <a:solidFill>
                  <a:schemeClr val="tx1"/>
                </a:solidFill>
              </a:rPr>
              <a:t>Utilize Latest Technologies</a:t>
            </a:r>
          </a:p>
        </p:txBody>
      </p:sp>
    </p:spTree>
    <p:extLst>
      <p:ext uri="{BB962C8B-B14F-4D97-AF65-F5344CB8AC3E}">
        <p14:creationId xmlns:p14="http://schemas.microsoft.com/office/powerpoint/2010/main" val="8484316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312523" y="517007"/>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Abstraction</a:t>
            </a:r>
            <a:endParaRPr dirty="0"/>
          </a:p>
        </p:txBody>
      </p:sp>
      <p:sp>
        <p:nvSpPr>
          <p:cNvPr id="73" name="Google Shape;73;p16"/>
          <p:cNvSpPr txBox="1">
            <a:spLocks noGrp="1"/>
          </p:cNvSpPr>
          <p:nvPr>
            <p:ph type="body" idx="2"/>
          </p:nvPr>
        </p:nvSpPr>
        <p:spPr>
          <a:xfrm>
            <a:off x="4939500" y="2224006"/>
            <a:ext cx="3837000" cy="2766447"/>
          </a:xfrm>
          <a:prstGeom prst="rect">
            <a:avLst/>
          </a:prstGeom>
        </p:spPr>
        <p:txBody>
          <a:bodyPr spcFirstLastPara="1" wrap="square" lIns="91425" tIns="91425" rIns="91425" bIns="91425" anchor="ctr" anchorCtr="0">
            <a:noAutofit/>
          </a:bodyPr>
          <a:lstStyle/>
          <a:p>
            <a:pPr marL="114300" lvl="0" indent="0" algn="l" rtl="0">
              <a:spcBef>
                <a:spcPts val="0"/>
              </a:spcBef>
              <a:spcAft>
                <a:spcPts val="0"/>
              </a:spcAft>
              <a:buSzPts val="1800"/>
              <a:buNone/>
            </a:pPr>
            <a:r>
              <a:rPr lang="en-US" dirty="0"/>
              <a:t>A well-defined set of Actions and iterative Branching Strategies</a:t>
            </a:r>
            <a:endParaRPr dirty="0"/>
          </a:p>
          <a:p>
            <a:pPr lvl="1" indent="-342900">
              <a:buSzPts val="1800"/>
              <a:buChar char="●"/>
            </a:pPr>
            <a:r>
              <a:rPr lang="en" dirty="0"/>
              <a:t>A Roadmap of composable activities</a:t>
            </a:r>
          </a:p>
          <a:p>
            <a:pPr lvl="1" indent="-342900">
              <a:buSzPts val="1800"/>
              <a:buChar char="●"/>
            </a:pPr>
            <a:r>
              <a:rPr lang="en" dirty="0"/>
              <a:t>Sequencing and timing conditions</a:t>
            </a:r>
          </a:p>
          <a:p>
            <a:pPr lvl="1" indent="-342900">
              <a:buSzPts val="1800"/>
              <a:buChar char="●"/>
            </a:pPr>
            <a:r>
              <a:rPr lang="en" dirty="0"/>
              <a:t>Explicitly state dependencies and resource requirements</a:t>
            </a:r>
          </a:p>
          <a:p>
            <a:pPr lvl="1" indent="-342900">
              <a:buSzPts val="1800"/>
              <a:buChar char="●"/>
            </a:pPr>
            <a:endParaRPr lang="en" dirty="0"/>
          </a:p>
        </p:txBody>
      </p:sp>
      <p:sp>
        <p:nvSpPr>
          <p:cNvPr id="3" name="Slide Number Placeholder 2">
            <a:extLst>
              <a:ext uri="{FF2B5EF4-FFF2-40B4-BE49-F238E27FC236}">
                <a16:creationId xmlns:a16="http://schemas.microsoft.com/office/drawing/2014/main" id="{EF6EAE8E-3F08-A443-839F-02EC9D50D3F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22</a:t>
            </a:fld>
            <a:endParaRPr lang="en"/>
          </a:p>
        </p:txBody>
      </p:sp>
      <p:sp>
        <p:nvSpPr>
          <p:cNvPr id="7" name="Google Shape;73;p16">
            <a:extLst>
              <a:ext uri="{FF2B5EF4-FFF2-40B4-BE49-F238E27FC236}">
                <a16:creationId xmlns:a16="http://schemas.microsoft.com/office/drawing/2014/main" id="{CE714C1B-F0E1-D84A-A3E8-D0FD61AE3223}"/>
              </a:ext>
            </a:extLst>
          </p:cNvPr>
          <p:cNvSpPr txBox="1">
            <a:spLocks/>
          </p:cNvSpPr>
          <p:nvPr/>
        </p:nvSpPr>
        <p:spPr>
          <a:xfrm>
            <a:off x="416623" y="1751687"/>
            <a:ext cx="3837000" cy="339181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dirty="0">
                <a:solidFill>
                  <a:schemeClr val="tx1"/>
                </a:solidFill>
              </a:rPr>
              <a:t>Conditional Statements</a:t>
            </a:r>
          </a:p>
          <a:p>
            <a:pPr lvl="1" indent="-342900">
              <a:buSzPts val="1800"/>
              <a:buFont typeface="Arial"/>
              <a:buChar char="●"/>
            </a:pPr>
            <a:r>
              <a:rPr lang="en-US" dirty="0">
                <a:solidFill>
                  <a:schemeClr val="tx1"/>
                </a:solidFill>
              </a:rPr>
              <a:t>Compliant with math insights?</a:t>
            </a:r>
          </a:p>
          <a:p>
            <a:pPr lvl="1" indent="-342900">
              <a:buSzPts val="1800"/>
              <a:buFont typeface="Arial"/>
              <a:buChar char="●"/>
            </a:pPr>
            <a:r>
              <a:rPr lang="en-US" dirty="0">
                <a:solidFill>
                  <a:schemeClr val="tx1"/>
                </a:solidFill>
              </a:rPr>
              <a:t>Intuitive for human cognition?</a:t>
            </a:r>
          </a:p>
          <a:p>
            <a:pPr lvl="1" indent="-342900">
              <a:buSzPts val="1800"/>
              <a:buFont typeface="Arial"/>
              <a:buChar char="●"/>
            </a:pPr>
            <a:r>
              <a:rPr lang="en-US" dirty="0">
                <a:solidFill>
                  <a:schemeClr val="tx1"/>
                </a:solidFill>
              </a:rPr>
              <a:t>Utilize latest technologies?</a:t>
            </a:r>
          </a:p>
        </p:txBody>
      </p:sp>
      <p:sp>
        <p:nvSpPr>
          <p:cNvPr id="4" name="Rectangle 3">
            <a:extLst>
              <a:ext uri="{FF2B5EF4-FFF2-40B4-BE49-F238E27FC236}">
                <a16:creationId xmlns:a16="http://schemas.microsoft.com/office/drawing/2014/main" id="{A47A09CE-1A7C-8443-952F-C39D9B44E2DA}"/>
              </a:ext>
            </a:extLst>
          </p:cNvPr>
          <p:cNvSpPr/>
          <p:nvPr/>
        </p:nvSpPr>
        <p:spPr>
          <a:xfrm>
            <a:off x="4572000" y="0"/>
            <a:ext cx="4572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9" name="Google Shape;72;p16">
            <a:extLst>
              <a:ext uri="{FF2B5EF4-FFF2-40B4-BE49-F238E27FC236}">
                <a16:creationId xmlns:a16="http://schemas.microsoft.com/office/drawing/2014/main" id="{F8F76BCB-FF10-E949-817B-BA9134D68BFA}"/>
              </a:ext>
            </a:extLst>
          </p:cNvPr>
          <p:cNvSpPr txBox="1">
            <a:spLocks/>
          </p:cNvSpPr>
          <p:nvPr/>
        </p:nvSpPr>
        <p:spPr>
          <a:xfrm>
            <a:off x="4682177" y="517007"/>
            <a:ext cx="4045200" cy="1707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r>
              <a:rPr lang="en-US" dirty="0">
                <a:solidFill>
                  <a:schemeClr val="bg1"/>
                </a:solidFill>
              </a:rPr>
              <a:t>Concretization</a:t>
            </a:r>
          </a:p>
        </p:txBody>
      </p:sp>
      <p:sp>
        <p:nvSpPr>
          <p:cNvPr id="10" name="Google Shape;73;p16">
            <a:extLst>
              <a:ext uri="{FF2B5EF4-FFF2-40B4-BE49-F238E27FC236}">
                <a16:creationId xmlns:a16="http://schemas.microsoft.com/office/drawing/2014/main" id="{6CCF1C00-916D-D142-B43E-E4645467375C}"/>
              </a:ext>
            </a:extLst>
          </p:cNvPr>
          <p:cNvSpPr txBox="1">
            <a:spLocks/>
          </p:cNvSpPr>
          <p:nvPr/>
        </p:nvSpPr>
        <p:spPr>
          <a:xfrm>
            <a:off x="4816658" y="1880238"/>
            <a:ext cx="3837000" cy="313471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dirty="0">
                <a:solidFill>
                  <a:schemeClr val="bg1"/>
                </a:solidFill>
              </a:rPr>
              <a:t>Matching Output and Inputs</a:t>
            </a:r>
          </a:p>
          <a:p>
            <a:pPr lvl="1" indent="-342900">
              <a:buSzPts val="1800"/>
              <a:buFont typeface="Arial"/>
              <a:buChar char="●"/>
            </a:pPr>
            <a:r>
              <a:rPr lang="en-US" dirty="0">
                <a:solidFill>
                  <a:schemeClr val="bg1"/>
                </a:solidFill>
              </a:rPr>
              <a:t>Category Theory as a Universal Construct</a:t>
            </a:r>
          </a:p>
          <a:p>
            <a:pPr lvl="1" indent="-342900">
              <a:buSzPts val="1800"/>
              <a:buFont typeface="Arial"/>
              <a:buChar char="●"/>
            </a:pPr>
            <a:r>
              <a:rPr lang="en-US" dirty="0">
                <a:solidFill>
                  <a:schemeClr val="bg1"/>
                </a:solidFill>
              </a:rPr>
              <a:t>Analogy in terms of linked structures and stretching geometries</a:t>
            </a:r>
          </a:p>
          <a:p>
            <a:pPr lvl="1" indent="-342900">
              <a:buSzPts val="1800"/>
              <a:buFont typeface="Arial"/>
              <a:buChar char="●"/>
            </a:pPr>
            <a:r>
              <a:rPr lang="en-US" dirty="0">
                <a:solidFill>
                  <a:schemeClr val="bg1"/>
                </a:solidFill>
              </a:rPr>
              <a:t>Data Collection, Computing and Visualization Technologies</a:t>
            </a:r>
          </a:p>
        </p:txBody>
      </p:sp>
    </p:spTree>
    <p:extLst>
      <p:ext uri="{BB962C8B-B14F-4D97-AF65-F5344CB8AC3E}">
        <p14:creationId xmlns:p14="http://schemas.microsoft.com/office/powerpoint/2010/main" val="28498489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6" name="IaaS: Infrastructure as a Service"/>
          <p:cNvSpPr txBox="1">
            <a:spLocks noGrp="1"/>
          </p:cNvSpPr>
          <p:nvPr>
            <p:ph type="title"/>
          </p:nvPr>
        </p:nvSpPr>
        <p:spPr>
          <a:prstGeom prst="rect">
            <a:avLst/>
          </a:prstGeom>
        </p:spPr>
        <p:txBody>
          <a:bodyPr>
            <a:normAutofit fontScale="90000"/>
          </a:bodyPr>
          <a:lstStyle/>
          <a:p>
            <a:r>
              <a:rPr lang="en-US" dirty="0"/>
              <a:t>In the world of Internet of Things</a:t>
            </a:r>
            <a:br>
              <a:rPr lang="en-US" dirty="0"/>
            </a:br>
            <a:r>
              <a:rPr lang="en-US" dirty="0">
                <a:solidFill>
                  <a:srgbClr val="FF0000"/>
                </a:solidFill>
              </a:rPr>
              <a:t>Checks and Balances</a:t>
            </a:r>
            <a:endParaRPr dirty="0">
              <a:solidFill>
                <a:srgbClr val="FF0000"/>
              </a:solidFill>
            </a:endParaRPr>
          </a:p>
        </p:txBody>
      </p:sp>
      <p:pic>
        <p:nvPicPr>
          <p:cNvPr id="5" name="Picture 4">
            <a:hlinkClick r:id="rId2"/>
            <a:extLst>
              <a:ext uri="{FF2B5EF4-FFF2-40B4-BE49-F238E27FC236}">
                <a16:creationId xmlns:a16="http://schemas.microsoft.com/office/drawing/2014/main" id="{2D4D311A-2F3B-D14B-A44A-949C0C95774E}"/>
              </a:ext>
            </a:extLst>
          </p:cNvPr>
          <p:cNvPicPr>
            <a:picLocks noChangeAspect="1"/>
          </p:cNvPicPr>
          <p:nvPr/>
        </p:nvPicPr>
        <p:blipFill>
          <a:blip r:embed="rId3"/>
          <a:stretch>
            <a:fillRect/>
          </a:stretch>
        </p:blipFill>
        <p:spPr>
          <a:xfrm>
            <a:off x="207041" y="1450293"/>
            <a:ext cx="4729418" cy="3340358"/>
          </a:xfrm>
          <a:prstGeom prst="rect">
            <a:avLst/>
          </a:prstGeom>
        </p:spPr>
      </p:pic>
      <p:sp>
        <p:nvSpPr>
          <p:cNvPr id="6" name="TextBox 5">
            <a:extLst>
              <a:ext uri="{FF2B5EF4-FFF2-40B4-BE49-F238E27FC236}">
                <a16:creationId xmlns:a16="http://schemas.microsoft.com/office/drawing/2014/main" id="{B73AF20D-F701-FC46-8400-FA36525AC290}"/>
              </a:ext>
            </a:extLst>
          </p:cNvPr>
          <p:cNvSpPr txBox="1"/>
          <p:nvPr/>
        </p:nvSpPr>
        <p:spPr>
          <a:xfrm>
            <a:off x="2128520" y="2147453"/>
            <a:ext cx="886461"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FF0000"/>
                </a:solidFill>
                <a:effectLst/>
                <a:uFillTx/>
                <a:latin typeface="+mj-lt"/>
                <a:ea typeface="+mj-ea"/>
                <a:cs typeface="+mj-cs"/>
                <a:sym typeface="Arial"/>
              </a:rPr>
              <a:t>Data Plane</a:t>
            </a:r>
          </a:p>
        </p:txBody>
      </p:sp>
      <p:sp>
        <p:nvSpPr>
          <p:cNvPr id="7" name="TextBox 6">
            <a:extLst>
              <a:ext uri="{FF2B5EF4-FFF2-40B4-BE49-F238E27FC236}">
                <a16:creationId xmlns:a16="http://schemas.microsoft.com/office/drawing/2014/main" id="{4E68D828-EE85-F440-A03C-8726C6A753C9}"/>
              </a:ext>
            </a:extLst>
          </p:cNvPr>
          <p:cNvSpPr txBox="1"/>
          <p:nvPr/>
        </p:nvSpPr>
        <p:spPr>
          <a:xfrm>
            <a:off x="2029133" y="4438961"/>
            <a:ext cx="1085233"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FF0000"/>
                </a:solidFill>
                <a:effectLst/>
                <a:uFillTx/>
                <a:latin typeface="+mj-lt"/>
                <a:ea typeface="+mj-ea"/>
                <a:cs typeface="+mj-cs"/>
                <a:sym typeface="Arial"/>
              </a:rPr>
              <a:t>Control Plane</a:t>
            </a:r>
          </a:p>
        </p:txBody>
      </p:sp>
      <p:pic>
        <p:nvPicPr>
          <p:cNvPr id="8" name="Picture 7">
            <a:hlinkClick r:id="rId2"/>
            <a:extLst>
              <a:ext uri="{FF2B5EF4-FFF2-40B4-BE49-F238E27FC236}">
                <a16:creationId xmlns:a16="http://schemas.microsoft.com/office/drawing/2014/main" id="{2AA1B7C2-84E0-624B-AF0A-529D0172AF5B}"/>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rot="5400000">
            <a:off x="5286676" y="1864576"/>
            <a:ext cx="3656381" cy="2582479"/>
          </a:xfrm>
          <a:prstGeom prst="rect">
            <a:avLst/>
          </a:prstGeom>
        </p:spPr>
      </p:pic>
      <p:sp>
        <p:nvSpPr>
          <p:cNvPr id="9" name="TextBox 8">
            <a:extLst>
              <a:ext uri="{FF2B5EF4-FFF2-40B4-BE49-F238E27FC236}">
                <a16:creationId xmlns:a16="http://schemas.microsoft.com/office/drawing/2014/main" id="{4F9EE2ED-C082-0F48-9EDE-78551EF66AF8}"/>
              </a:ext>
            </a:extLst>
          </p:cNvPr>
          <p:cNvSpPr txBox="1"/>
          <p:nvPr/>
        </p:nvSpPr>
        <p:spPr>
          <a:xfrm>
            <a:off x="7179151" y="3315637"/>
            <a:ext cx="1144544"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FF0000"/>
                </a:solidFill>
                <a:effectLst/>
                <a:uFillTx/>
                <a:latin typeface="+mj-lt"/>
                <a:ea typeface="+mj-ea"/>
                <a:cs typeface="+mj-cs"/>
                <a:sym typeface="Arial"/>
              </a:rPr>
              <a:t>Concretization</a:t>
            </a:r>
          </a:p>
        </p:txBody>
      </p:sp>
      <p:sp>
        <p:nvSpPr>
          <p:cNvPr id="10" name="TextBox 9">
            <a:extLst>
              <a:ext uri="{FF2B5EF4-FFF2-40B4-BE49-F238E27FC236}">
                <a16:creationId xmlns:a16="http://schemas.microsoft.com/office/drawing/2014/main" id="{040769B0-828A-D649-A9DA-5372B210EF2F}"/>
              </a:ext>
            </a:extLst>
          </p:cNvPr>
          <p:cNvSpPr txBox="1"/>
          <p:nvPr/>
        </p:nvSpPr>
        <p:spPr>
          <a:xfrm>
            <a:off x="6053350" y="3315637"/>
            <a:ext cx="896079"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FF0000"/>
                </a:solidFill>
                <a:effectLst/>
                <a:uFillTx/>
                <a:latin typeface="+mj-lt"/>
                <a:ea typeface="+mj-ea"/>
                <a:cs typeface="+mj-cs"/>
                <a:sym typeface="Arial"/>
              </a:rPr>
              <a:t>Abstraction</a:t>
            </a:r>
          </a:p>
        </p:txBody>
      </p:sp>
      <p:sp>
        <p:nvSpPr>
          <p:cNvPr id="2" name="Slide Number Placeholder 1">
            <a:extLst>
              <a:ext uri="{FF2B5EF4-FFF2-40B4-BE49-F238E27FC236}">
                <a16:creationId xmlns:a16="http://schemas.microsoft.com/office/drawing/2014/main" id="{BFBD9A7A-853B-0D46-BCFA-EA8068624CCF}"/>
              </a:ext>
            </a:extLst>
          </p:cNvPr>
          <p:cNvSpPr>
            <a:spLocks noGrp="1"/>
          </p:cNvSpPr>
          <p:nvPr>
            <p:ph type="sldNum" sz="quarter" idx="2"/>
          </p:nvPr>
        </p:nvSpPr>
        <p:spPr>
          <a:xfrm>
            <a:off x="8754190" y="4669914"/>
            <a:ext cx="279882" cy="276999"/>
          </a:xfrm>
          <a:prstGeom prst="rect">
            <a:avLst/>
          </a:prstGeom>
          <a:ln w="12700">
            <a:miter lim="400000"/>
          </a:ln>
        </p:spPr>
        <p:txBody>
          <a:bodyPr wrap="none" lIns="45719" rIns="45719" anchor="ctr">
            <a:sp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1200" b="0" i="0" u="none" strike="noStrike" cap="none">
                <a:solidFill>
                  <a:srgbClr val="FFFFFF"/>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86CB4B4D-7CA3-9044-876B-883B54F8677D}" type="slidenum">
              <a:rPr lang="en-TW" smtClean="0"/>
              <a:pPr/>
              <a:t>23</a:t>
            </a:fld>
            <a:endParaRPr lang="en-TW"/>
          </a:p>
        </p:txBody>
      </p:sp>
    </p:spTree>
    <p:extLst>
      <p:ext uri="{BB962C8B-B14F-4D97-AF65-F5344CB8AC3E}">
        <p14:creationId xmlns:p14="http://schemas.microsoft.com/office/powerpoint/2010/main" val="37978643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7789" y="-10736"/>
            <a:ext cx="8489373" cy="857250"/>
          </a:xfrm>
        </p:spPr>
        <p:txBody>
          <a:bodyPr>
            <a:noAutofit/>
          </a:bodyPr>
          <a:lstStyle/>
          <a:p>
            <a:pPr algn="ctr">
              <a:lnSpc>
                <a:spcPct val="150000"/>
              </a:lnSpc>
            </a:pPr>
            <a:r>
              <a:rPr lang="en-US" altLang="zh-CN" spc="225"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A New Kind of Operating Systems</a:t>
            </a:r>
            <a:br>
              <a:rPr lang="en-US" altLang="zh-CN" spc="225"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br>
            <a:r>
              <a:rPr lang="en-US" altLang="zh-CN" spc="225"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with built-in Governance</a:t>
            </a:r>
            <a:endParaRPr lang="en-US" spc="225"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endParaRPr>
          </a:p>
        </p:txBody>
      </p:sp>
      <p:grpSp>
        <p:nvGrpSpPr>
          <p:cNvPr id="11" name="Group 10">
            <a:extLst>
              <a:ext uri="{FF2B5EF4-FFF2-40B4-BE49-F238E27FC236}">
                <a16:creationId xmlns:a16="http://schemas.microsoft.com/office/drawing/2014/main" id="{F14898C0-C88D-4445-AB21-AAE608D1AF23}"/>
              </a:ext>
            </a:extLst>
          </p:cNvPr>
          <p:cNvGrpSpPr/>
          <p:nvPr/>
        </p:nvGrpSpPr>
        <p:grpSpPr>
          <a:xfrm>
            <a:off x="776816" y="1441172"/>
            <a:ext cx="7590367" cy="3533447"/>
            <a:chOff x="776816" y="1441172"/>
            <a:chExt cx="7590367" cy="3533447"/>
          </a:xfrm>
        </p:grpSpPr>
        <p:grpSp>
          <p:nvGrpSpPr>
            <p:cNvPr id="9" name="Group 8">
              <a:extLst>
                <a:ext uri="{FF2B5EF4-FFF2-40B4-BE49-F238E27FC236}">
                  <a16:creationId xmlns:a16="http://schemas.microsoft.com/office/drawing/2014/main" id="{1630B2E9-B747-554D-B75A-E6226FEE4D66}"/>
                </a:ext>
              </a:extLst>
            </p:cNvPr>
            <p:cNvGrpSpPr/>
            <p:nvPr/>
          </p:nvGrpSpPr>
          <p:grpSpPr>
            <a:xfrm>
              <a:off x="776816" y="1441172"/>
              <a:ext cx="7590367" cy="3533447"/>
              <a:chOff x="776816" y="1441172"/>
              <a:chExt cx="7590367" cy="3533447"/>
            </a:xfrm>
          </p:grpSpPr>
          <p:pic>
            <p:nvPicPr>
              <p:cNvPr id="7" name="Picture 6">
                <a:hlinkClick r:id="rId3"/>
                <a:extLst>
                  <a:ext uri="{FF2B5EF4-FFF2-40B4-BE49-F238E27FC236}">
                    <a16:creationId xmlns:a16="http://schemas.microsoft.com/office/drawing/2014/main" id="{38A445E9-6013-E240-BDA6-D0626E0A8490}"/>
                  </a:ext>
                </a:extLst>
              </p:cNvPr>
              <p:cNvPicPr>
                <a:picLocks noChangeAspect="1"/>
              </p:cNvPicPr>
              <p:nvPr/>
            </p:nvPicPr>
            <p:blipFill>
              <a:blip r:embed="rId4"/>
              <a:stretch>
                <a:fillRect/>
              </a:stretch>
            </p:blipFill>
            <p:spPr>
              <a:xfrm>
                <a:off x="776816" y="1441172"/>
                <a:ext cx="7590367" cy="3533447"/>
              </a:xfrm>
              <a:prstGeom prst="rect">
                <a:avLst/>
              </a:prstGeom>
            </p:spPr>
          </p:pic>
          <p:sp>
            <p:nvSpPr>
              <p:cNvPr id="8" name="TextBox 7">
                <a:extLst>
                  <a:ext uri="{FF2B5EF4-FFF2-40B4-BE49-F238E27FC236}">
                    <a16:creationId xmlns:a16="http://schemas.microsoft.com/office/drawing/2014/main" id="{522901E4-4A57-204C-B663-7E5FA9DEFD37}"/>
                  </a:ext>
                </a:extLst>
              </p:cNvPr>
              <p:cNvSpPr txBox="1"/>
              <p:nvPr/>
            </p:nvSpPr>
            <p:spPr>
              <a:xfrm>
                <a:off x="1848678" y="4442792"/>
                <a:ext cx="606256" cy="200055"/>
              </a:xfrm>
              <a:prstGeom prst="rect">
                <a:avLst/>
              </a:prstGeom>
              <a:noFill/>
            </p:spPr>
            <p:txBody>
              <a:bodyPr wrap="none" rtlCol="0">
                <a:spAutoFit/>
              </a:bodyPr>
              <a:lstStyle/>
              <a:p>
                <a:r>
                  <a:rPr lang="en-TW" sz="700" b="1" dirty="0">
                    <a:latin typeface="Times" pitchFamily="2" charset="0"/>
                  </a:rPr>
                  <a:t>Data Plane</a:t>
                </a:r>
              </a:p>
            </p:txBody>
          </p:sp>
        </p:grpSp>
        <p:sp>
          <p:nvSpPr>
            <p:cNvPr id="10" name="Oval 9">
              <a:extLst>
                <a:ext uri="{FF2B5EF4-FFF2-40B4-BE49-F238E27FC236}">
                  <a16:creationId xmlns:a16="http://schemas.microsoft.com/office/drawing/2014/main" id="{1F69CEEF-0E17-CF47-8A4C-8493192DE80C}"/>
                </a:ext>
              </a:extLst>
            </p:cNvPr>
            <p:cNvSpPr/>
            <p:nvPr/>
          </p:nvSpPr>
          <p:spPr>
            <a:xfrm>
              <a:off x="1431219" y="4094922"/>
              <a:ext cx="1441174" cy="69573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sp>
        <p:nvSpPr>
          <p:cNvPr id="3" name="Slide Number Placeholder 2">
            <a:extLst>
              <a:ext uri="{FF2B5EF4-FFF2-40B4-BE49-F238E27FC236}">
                <a16:creationId xmlns:a16="http://schemas.microsoft.com/office/drawing/2014/main" id="{EFE3108C-FEEC-634F-A633-061B2F4928A0}"/>
              </a:ext>
            </a:extLst>
          </p:cNvPr>
          <p:cNvSpPr>
            <a:spLocks noGrp="1"/>
          </p:cNvSpPr>
          <p:nvPr>
            <p:ph type="sldNum" sz="quarter" idx="12"/>
          </p:nvPr>
        </p:nvSpPr>
        <p:spPr/>
        <p:txBody>
          <a:bodyPr/>
          <a:lstStyle/>
          <a:p>
            <a:fld id="{713C7D3C-22D2-7449-8935-5F36E8921380}" type="slidenum">
              <a:rPr lang="en-US" smtClean="0"/>
              <a:pPr/>
              <a:t>24</a:t>
            </a:fld>
            <a:endParaRPr lang="en-US" dirty="0"/>
          </a:p>
        </p:txBody>
      </p:sp>
    </p:spTree>
    <p:extLst>
      <p:ext uri="{BB962C8B-B14F-4D97-AF65-F5344CB8AC3E}">
        <p14:creationId xmlns:p14="http://schemas.microsoft.com/office/powerpoint/2010/main" val="13902669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6" name="IaaS: Infrastructure as a Service"/>
          <p:cNvSpPr txBox="1">
            <a:spLocks noGrp="1"/>
          </p:cNvSpPr>
          <p:nvPr>
            <p:ph type="title"/>
          </p:nvPr>
        </p:nvSpPr>
        <p:spPr>
          <a:xfrm>
            <a:off x="311700" y="196587"/>
            <a:ext cx="8520600" cy="572700"/>
          </a:xfrm>
          <a:prstGeom prst="rect">
            <a:avLst/>
          </a:prstGeom>
        </p:spPr>
        <p:txBody>
          <a:bodyPr/>
          <a:lstStyle/>
          <a:p>
            <a:pPr algn="ctr"/>
            <a:r>
              <a:rPr dirty="0"/>
              <a:t>IaaS: Infrastructure as a Service</a:t>
            </a:r>
          </a:p>
        </p:txBody>
      </p:sp>
      <p:pic>
        <p:nvPicPr>
          <p:cNvPr id="4" name="Picture 3">
            <a:hlinkClick r:id="rId2"/>
            <a:extLst>
              <a:ext uri="{FF2B5EF4-FFF2-40B4-BE49-F238E27FC236}">
                <a16:creationId xmlns:a16="http://schemas.microsoft.com/office/drawing/2014/main" id="{D95E6419-2340-364D-B294-83BB9006505B}"/>
              </a:ext>
            </a:extLst>
          </p:cNvPr>
          <p:cNvPicPr>
            <a:picLocks noChangeAspect="1"/>
          </p:cNvPicPr>
          <p:nvPr/>
        </p:nvPicPr>
        <p:blipFill>
          <a:blip r:embed="rId3"/>
          <a:stretch>
            <a:fillRect/>
          </a:stretch>
        </p:blipFill>
        <p:spPr>
          <a:xfrm>
            <a:off x="1069848" y="929920"/>
            <a:ext cx="7004304" cy="3938016"/>
          </a:xfrm>
          <a:prstGeom prst="rect">
            <a:avLst/>
          </a:prstGeom>
        </p:spPr>
      </p:pic>
      <p:sp>
        <p:nvSpPr>
          <p:cNvPr id="2" name="Slide Number Placeholder 1">
            <a:extLst>
              <a:ext uri="{FF2B5EF4-FFF2-40B4-BE49-F238E27FC236}">
                <a16:creationId xmlns:a16="http://schemas.microsoft.com/office/drawing/2014/main" id="{E22489B2-7093-794D-A1F3-34B5CA338ED4}"/>
              </a:ext>
            </a:extLst>
          </p:cNvPr>
          <p:cNvSpPr>
            <a:spLocks noGrp="1"/>
          </p:cNvSpPr>
          <p:nvPr>
            <p:ph type="sldNum" sz="quarter" idx="2"/>
          </p:nvPr>
        </p:nvSpPr>
        <p:spPr>
          <a:xfrm>
            <a:off x="8754190" y="4669914"/>
            <a:ext cx="279882" cy="276999"/>
          </a:xfrm>
          <a:prstGeom prst="rect">
            <a:avLst/>
          </a:prstGeom>
          <a:ln w="12700">
            <a:miter lim="400000"/>
          </a:ln>
        </p:spPr>
        <p:txBody>
          <a:bodyPr wrap="none" lIns="45719" rIns="45719" anchor="ctr">
            <a:sp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1200" b="0" i="0" u="none" strike="noStrike" cap="none">
                <a:solidFill>
                  <a:srgbClr val="FFFFFF"/>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86CB4B4D-7CA3-9044-876B-883B54F8677D}" type="slidenum">
              <a:rPr lang="en-TW" smtClean="0"/>
              <a:pPr/>
              <a:t>25</a:t>
            </a:fld>
            <a:endParaRPr lang="en-TW"/>
          </a:p>
        </p:txBody>
      </p:sp>
    </p:spTree>
    <p:extLst>
      <p:ext uri="{BB962C8B-B14F-4D97-AF65-F5344CB8AC3E}">
        <p14:creationId xmlns:p14="http://schemas.microsoft.com/office/powerpoint/2010/main" val="3271984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Unified Namespace</a:t>
            </a:r>
            <a:endParaRPr dirty="0">
              <a:solidFill>
                <a:schemeClr val="tx1"/>
              </a:solidFill>
            </a:endParaRPr>
          </a:p>
        </p:txBody>
      </p:sp>
      <p:pic>
        <p:nvPicPr>
          <p:cNvPr id="5" name="Picture 4">
            <a:hlinkClick r:id="rId3"/>
            <a:extLst>
              <a:ext uri="{FF2B5EF4-FFF2-40B4-BE49-F238E27FC236}">
                <a16:creationId xmlns:a16="http://schemas.microsoft.com/office/drawing/2014/main" id="{C2CDD4B7-23CC-8B42-9ADF-8E653FABC463}"/>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734532" y="1017725"/>
            <a:ext cx="5674936" cy="3949313"/>
          </a:xfrm>
          <a:prstGeom prst="rect">
            <a:avLst/>
          </a:prstGeom>
        </p:spPr>
      </p:pic>
    </p:spTree>
    <p:extLst>
      <p:ext uri="{BB962C8B-B14F-4D97-AF65-F5344CB8AC3E}">
        <p14:creationId xmlns:p14="http://schemas.microsoft.com/office/powerpoint/2010/main" val="21188922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95966" y="173470"/>
            <a:ext cx="7552067" cy="1169551"/>
          </a:xfrm>
          <a:prstGeom prst="rect">
            <a:avLst/>
          </a:prstGeom>
          <a:noFill/>
        </p:spPr>
        <p:txBody>
          <a:bodyPr wrap="none" rtlCol="0">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2700" b="0" i="0" u="none" strike="noStrike" kern="0" cap="none" spc="0" normalizeH="0" baseline="0" noProof="0" dirty="0">
                <a:ln>
                  <a:noFill/>
                </a:ln>
                <a:solidFill>
                  <a:schemeClr val="tx1"/>
                </a:solidFill>
                <a:effectLst/>
                <a:uLnTx/>
                <a:uFillTx/>
                <a:latin typeface="Arial"/>
                <a:cs typeface="Arial"/>
                <a:sym typeface="Arial"/>
              </a:rPr>
              <a:t>A Smart way to Govern Activities in Space-Time</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2700" b="0" i="0" u="none" strike="noStrike" kern="0" cap="none" spc="0" normalizeH="0" baseline="0" noProof="0" dirty="0">
                <a:ln>
                  <a:noFill/>
                </a:ln>
                <a:solidFill>
                  <a:srgbClr val="FF0000"/>
                </a:solidFill>
                <a:effectLst/>
                <a:uLnTx/>
                <a:uFillTx/>
                <a:latin typeface="Arial"/>
                <a:cs typeface="Arial"/>
                <a:sym typeface="Arial"/>
              </a:rPr>
              <a:t>Transform everything into Data</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FF0000"/>
                </a:solidFill>
                <a:effectLst/>
                <a:uLnTx/>
                <a:uFillTx/>
                <a:latin typeface="Arial"/>
                <a:cs typeface="Arial"/>
                <a:sym typeface="Arial"/>
              </a:rPr>
              <a:t>(Namespace Management)</a:t>
            </a:r>
          </a:p>
        </p:txBody>
      </p:sp>
      <p:sp>
        <p:nvSpPr>
          <p:cNvPr id="4" name="TextBox 3">
            <a:extLst>
              <a:ext uri="{FF2B5EF4-FFF2-40B4-BE49-F238E27FC236}">
                <a16:creationId xmlns:a16="http://schemas.microsoft.com/office/drawing/2014/main" id="{A2973D23-AC93-D141-82EE-9A57A7464338}"/>
              </a:ext>
            </a:extLst>
          </p:cNvPr>
          <p:cNvSpPr txBox="1"/>
          <p:nvPr/>
        </p:nvSpPr>
        <p:spPr>
          <a:xfrm>
            <a:off x="4988044" y="4652646"/>
            <a:ext cx="1980029" cy="253916"/>
          </a:xfrm>
          <a:prstGeom prst="rect">
            <a:avLst/>
          </a:prstGeom>
          <a:noFill/>
        </p:spPr>
        <p:txBody>
          <a:bodyPr wrap="none" rtlCol="0">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chemeClr val="tx1"/>
                </a:solidFill>
                <a:effectLst/>
                <a:uLnTx/>
                <a:uFillTx/>
                <a:latin typeface="Arial"/>
                <a:cs typeface="Arial"/>
                <a:sym typeface="Arial"/>
              </a:rPr>
              <a:t>Image credits: </a:t>
            </a:r>
            <a:r>
              <a:rPr kumimoji="0" lang="en-US" sz="1050" b="0" i="0" u="none" strike="noStrike" kern="0" cap="none" spc="0" normalizeH="0" baseline="0" noProof="0" dirty="0">
                <a:ln>
                  <a:noFill/>
                </a:ln>
                <a:solidFill>
                  <a:schemeClr val="tx1"/>
                </a:solidFill>
                <a:effectLst/>
                <a:uLnTx/>
                <a:uFillTx/>
                <a:latin typeface="Arial"/>
                <a:cs typeface="Arial"/>
                <a:sym typeface="Arial"/>
                <a:hlinkClick r:id="rId2"/>
              </a:rPr>
              <a:t>http://</a:t>
            </a:r>
            <a:r>
              <a:rPr kumimoji="0" lang="en-US" sz="1050" b="0" i="0" u="none" strike="noStrike" kern="0" cap="none" spc="0" normalizeH="0" baseline="0" noProof="0" dirty="0" err="1">
                <a:ln>
                  <a:noFill/>
                </a:ln>
                <a:solidFill>
                  <a:schemeClr val="tx1"/>
                </a:solidFill>
                <a:effectLst/>
                <a:uLnTx/>
                <a:uFillTx/>
                <a:latin typeface="Arial"/>
                <a:cs typeface="Arial"/>
                <a:sym typeface="Arial"/>
                <a:hlinkClick r:id="rId2"/>
              </a:rPr>
              <a:t>verses.io</a:t>
            </a:r>
            <a:r>
              <a:rPr kumimoji="0" lang="en-US" sz="1050" b="0" i="0" u="none" strike="noStrike" kern="0" cap="none" spc="0" normalizeH="0" baseline="0" noProof="0" dirty="0">
                <a:ln>
                  <a:noFill/>
                </a:ln>
                <a:solidFill>
                  <a:schemeClr val="tx1"/>
                </a:solidFill>
                <a:effectLst/>
                <a:uLnTx/>
                <a:uFillTx/>
                <a:latin typeface="Arial"/>
                <a:cs typeface="Arial"/>
                <a:sym typeface="Arial"/>
                <a:hlinkClick r:id="rId2"/>
              </a:rPr>
              <a:t> </a:t>
            </a:r>
            <a:endParaRPr kumimoji="0" lang="en-US" sz="1050" b="0" i="0" u="none" strike="noStrike" kern="0" cap="none" spc="0" normalizeH="0" baseline="0" noProof="0" dirty="0">
              <a:ln>
                <a:noFill/>
              </a:ln>
              <a:solidFill>
                <a:schemeClr val="tx1"/>
              </a:solidFill>
              <a:effectLst/>
              <a:uLnTx/>
              <a:uFillTx/>
              <a:latin typeface="Arial"/>
              <a:cs typeface="Arial"/>
              <a:sym typeface="Arial"/>
            </a:endParaRPr>
          </a:p>
        </p:txBody>
      </p:sp>
      <p:pic>
        <p:nvPicPr>
          <p:cNvPr id="3" name="Picture 2">
            <a:extLst>
              <a:ext uri="{FF2B5EF4-FFF2-40B4-BE49-F238E27FC236}">
                <a16:creationId xmlns:a16="http://schemas.microsoft.com/office/drawing/2014/main" id="{6B9B7CD2-E747-EF49-B28D-95026EAB235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930645" y="1455910"/>
            <a:ext cx="5683087" cy="3196736"/>
          </a:xfrm>
          <a:prstGeom prst="rect">
            <a:avLst/>
          </a:prstGeom>
        </p:spPr>
      </p:pic>
      <p:sp>
        <p:nvSpPr>
          <p:cNvPr id="6" name="TextBox 5">
            <a:extLst>
              <a:ext uri="{FF2B5EF4-FFF2-40B4-BE49-F238E27FC236}">
                <a16:creationId xmlns:a16="http://schemas.microsoft.com/office/drawing/2014/main" id="{6F3BFB92-A789-DE4F-88BC-184D156D1D61}"/>
              </a:ext>
            </a:extLst>
          </p:cNvPr>
          <p:cNvSpPr txBox="1"/>
          <p:nvPr/>
        </p:nvSpPr>
        <p:spPr>
          <a:xfrm>
            <a:off x="469438" y="4475675"/>
            <a:ext cx="2939907"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 typeface="Arial"/>
              <a:buNone/>
              <a:tabLst/>
              <a:defRPr/>
            </a:pPr>
            <a:r>
              <a:rPr kumimoji="0" lang="en-TW" sz="1000" b="0" i="0" u="none" strike="noStrike" kern="0" cap="none" spc="0" normalizeH="0" baseline="0" noProof="0" dirty="0">
                <a:ln>
                  <a:noFill/>
                </a:ln>
                <a:solidFill>
                  <a:srgbClr val="FFFFFF"/>
                </a:solidFill>
                <a:effectLst/>
                <a:uLnTx/>
                <a:uFillTx/>
                <a:latin typeface="Arial"/>
                <a:ea typeface="+mj-ea"/>
                <a:cs typeface="Arial"/>
                <a:sym typeface="Arial"/>
              </a:rPr>
              <a:t>RICH 70 </a:t>
            </a:r>
            <a:r>
              <a:rPr kumimoji="0" lang="en-US" sz="1000" b="0" i="0" u="none" strike="noStrike" kern="0" cap="none" spc="0" normalizeH="0" baseline="0" noProof="0" dirty="0">
                <a:ln>
                  <a:noFill/>
                </a:ln>
                <a:solidFill>
                  <a:srgbClr val="FFFFFF"/>
                </a:solidFill>
                <a:effectLst/>
                <a:uLnTx/>
                <a:uFillTx/>
                <a:latin typeface="Arial"/>
                <a:ea typeface="+mj-ea"/>
                <a:cs typeface="Arial"/>
                <a:sym typeface="Arial"/>
              </a:rPr>
              <a:t>Tsinghua SEA Cloud Forum</a:t>
            </a:r>
            <a:r>
              <a:rPr kumimoji="0" lang="en-TW" sz="1000" b="0" i="0" u="none" strike="noStrike" kern="0" cap="none" spc="0" normalizeH="0" baseline="0" noProof="0" dirty="0">
                <a:ln>
                  <a:noFill/>
                </a:ln>
                <a:solidFill>
                  <a:srgbClr val="FFFFFF"/>
                </a:solidFill>
                <a:effectLst/>
                <a:uLnTx/>
                <a:uFillTx/>
                <a:latin typeface="Arial"/>
                <a:ea typeface="+mj-ea"/>
                <a:cs typeface="Arial"/>
                <a:sym typeface="Arial"/>
              </a:rPr>
              <a:t>, </a:t>
            </a:r>
            <a:r>
              <a:rPr kumimoji="0" lang="en-TW" sz="1000" b="0" i="0" u="none" strike="noStrike" kern="0" cap="none" spc="0" normalizeH="0" baseline="0" noProof="0" dirty="0">
                <a:ln>
                  <a:noFill/>
                </a:ln>
                <a:solidFill>
                  <a:srgbClr val="FFFFFF"/>
                </a:solidFill>
                <a:effectLst/>
                <a:uLnTx/>
                <a:uFillTx/>
                <a:latin typeface="Arial"/>
                <a:cs typeface="Arial"/>
                <a:sym typeface="Arial"/>
              </a:rPr>
              <a:t>Sep 14, 2020</a:t>
            </a:r>
            <a:endParaRPr kumimoji="0" lang="en-TW" sz="1000" b="0" i="0" u="none" strike="noStrike" kern="0" cap="none" spc="0" normalizeH="0" baseline="0" noProof="0" dirty="0">
              <a:ln>
                <a:noFill/>
              </a:ln>
              <a:solidFill>
                <a:srgbClr val="FFFFFF"/>
              </a:solidFill>
              <a:effectLst/>
              <a:uLnTx/>
              <a:uFillTx/>
              <a:latin typeface="Arial"/>
              <a:ea typeface="+mj-ea"/>
              <a:cs typeface="Arial"/>
              <a:sym typeface="Arial"/>
            </a:endParaRP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00" b="0" i="0" u="none" strike="noStrike" kern="0" cap="none" spc="0" normalizeH="0" baseline="0" noProof="0" dirty="0">
                <a:ln>
                  <a:noFill/>
                </a:ln>
                <a:solidFill>
                  <a:srgbClr val="FFFFFF"/>
                </a:solidFill>
                <a:effectLst/>
                <a:uLnTx/>
                <a:uFillTx/>
                <a:latin typeface="Arial"/>
                <a:ea typeface="+mj-ea"/>
                <a:cs typeface="Arial"/>
                <a:sym typeface="Arial"/>
              </a:rPr>
              <a:t> H. E. Bambang Brodjonegoro,</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00" b="0" i="0" u="none" strike="noStrike" kern="0" cap="none" spc="0" normalizeH="0" baseline="0" noProof="0" dirty="0">
                <a:ln>
                  <a:noFill/>
                </a:ln>
                <a:solidFill>
                  <a:srgbClr val="FFFFFF"/>
                </a:solidFill>
                <a:effectLst/>
                <a:uLnTx/>
                <a:uFillTx/>
                <a:latin typeface="Arial"/>
                <a:ea typeface="+mj-ea"/>
                <a:cs typeface="Arial"/>
                <a:sym typeface="Arial"/>
              </a:rPr>
              <a:t>Minister of Research &amp; Technology, Indonesia</a:t>
            </a:r>
          </a:p>
        </p:txBody>
      </p:sp>
      <p:sp>
        <p:nvSpPr>
          <p:cNvPr id="7" name="TextBox 6">
            <a:extLst>
              <a:ext uri="{FF2B5EF4-FFF2-40B4-BE49-F238E27FC236}">
                <a16:creationId xmlns:a16="http://schemas.microsoft.com/office/drawing/2014/main" id="{E51507BD-E458-C745-8CA5-E7E1056734CF}"/>
              </a:ext>
            </a:extLst>
          </p:cNvPr>
          <p:cNvSpPr txBox="1"/>
          <p:nvPr/>
        </p:nvSpPr>
        <p:spPr>
          <a:xfrm>
            <a:off x="1163490" y="2974152"/>
            <a:ext cx="1267976"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00" b="0" i="0" u="none" strike="noStrike" kern="0" cap="none" spc="0" normalizeH="0" baseline="0" noProof="0" dirty="0">
                <a:ln>
                  <a:noFill/>
                </a:ln>
                <a:solidFill>
                  <a:srgbClr val="FFFFFF"/>
                </a:solidFill>
                <a:effectLst/>
                <a:uLnTx/>
                <a:uFillTx/>
                <a:latin typeface="Arial"/>
                <a:ea typeface="+mj-ea"/>
                <a:cs typeface="Arial"/>
                <a:sym typeface="Arial"/>
              </a:rPr>
              <a:t>Ongoing Development</a:t>
            </a:r>
            <a:endParaRPr kumimoji="0" lang="en-TW" sz="1000" b="0" i="0" u="none" strike="noStrike" kern="0" cap="none" spc="0" normalizeH="0" baseline="0" noProof="0" dirty="0">
              <a:ln>
                <a:noFill/>
              </a:ln>
              <a:solidFill>
                <a:srgbClr val="FFFFFF"/>
              </a:solidFill>
              <a:effectLst/>
              <a:uLnTx/>
              <a:uFillTx/>
              <a:latin typeface="Arial"/>
              <a:cs typeface="Arial"/>
              <a:sym typeface="Arial"/>
            </a:endParaRPr>
          </a:p>
        </p:txBody>
      </p:sp>
      <p:pic>
        <p:nvPicPr>
          <p:cNvPr id="8" name="Picture 7">
            <a:hlinkClick r:id="rId4"/>
            <a:extLst>
              <a:ext uri="{FF2B5EF4-FFF2-40B4-BE49-F238E27FC236}">
                <a16:creationId xmlns:a16="http://schemas.microsoft.com/office/drawing/2014/main" id="{549F9799-E7A0-2744-AD0F-D3D4AAAC48AC}"/>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25864" y="1455656"/>
            <a:ext cx="2204781" cy="1408719"/>
          </a:xfrm>
          <a:prstGeom prst="rect">
            <a:avLst/>
          </a:prstGeom>
        </p:spPr>
      </p:pic>
      <p:pic>
        <p:nvPicPr>
          <p:cNvPr id="9" name="Picture 8">
            <a:hlinkClick r:id="rId6"/>
            <a:extLst>
              <a:ext uri="{FF2B5EF4-FFF2-40B4-BE49-F238E27FC236}">
                <a16:creationId xmlns:a16="http://schemas.microsoft.com/office/drawing/2014/main" id="{93119E90-8636-ED4B-BFB3-D60BB1762942}"/>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725864" y="3118291"/>
            <a:ext cx="2204780" cy="1534355"/>
          </a:xfrm>
          <a:prstGeom prst="rect">
            <a:avLst/>
          </a:prstGeom>
        </p:spPr>
      </p:pic>
    </p:spTree>
    <p:extLst>
      <p:ext uri="{BB962C8B-B14F-4D97-AF65-F5344CB8AC3E}">
        <p14:creationId xmlns:p14="http://schemas.microsoft.com/office/powerpoint/2010/main" val="19408550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What3Words"/>
          <p:cNvSpPr txBox="1">
            <a:spLocks noGrp="1"/>
          </p:cNvSpPr>
          <p:nvPr>
            <p:ph type="title"/>
          </p:nvPr>
        </p:nvSpPr>
        <p:spPr>
          <a:xfrm>
            <a:off x="311699" y="86683"/>
            <a:ext cx="8520600" cy="572700"/>
          </a:xfrm>
          <a:prstGeom prst="rect">
            <a:avLst/>
          </a:prstGeom>
        </p:spPr>
        <p:txBody>
          <a:bodyPr/>
          <a:lstStyle/>
          <a:p>
            <a:pPr algn="ctr"/>
            <a:r>
              <a:rPr lang="en-US" dirty="0"/>
              <a:t>Universal Resource Locator, Identifier, Name</a:t>
            </a:r>
            <a:br>
              <a:rPr lang="en-US" dirty="0"/>
            </a:br>
            <a:r>
              <a:rPr lang="en-US" sz="1800" dirty="0"/>
              <a:t>as names of functions (especially with path information)</a:t>
            </a:r>
            <a:endParaRPr sz="1800" dirty="0"/>
          </a:p>
        </p:txBody>
      </p:sp>
      <p:sp>
        <p:nvSpPr>
          <p:cNvPr id="5" name="Slide Number Placeholder 4">
            <a:extLst>
              <a:ext uri="{FF2B5EF4-FFF2-40B4-BE49-F238E27FC236}">
                <a16:creationId xmlns:a16="http://schemas.microsoft.com/office/drawing/2014/main" id="{049D741F-D9FE-E24F-BDA0-BD969A609CD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28</a:t>
            </a:fld>
            <a:endParaRPr lang="en" dirty="0"/>
          </a:p>
        </p:txBody>
      </p:sp>
      <p:grpSp>
        <p:nvGrpSpPr>
          <p:cNvPr id="9" name="Group 8">
            <a:extLst>
              <a:ext uri="{FF2B5EF4-FFF2-40B4-BE49-F238E27FC236}">
                <a16:creationId xmlns:a16="http://schemas.microsoft.com/office/drawing/2014/main" id="{3B406D4E-EF03-DD49-88F1-6EDEE4506616}"/>
              </a:ext>
            </a:extLst>
          </p:cNvPr>
          <p:cNvGrpSpPr/>
          <p:nvPr/>
        </p:nvGrpSpPr>
        <p:grpSpPr>
          <a:xfrm>
            <a:off x="2001099" y="1201939"/>
            <a:ext cx="5141801" cy="3774268"/>
            <a:chOff x="545567" y="1557384"/>
            <a:chExt cx="3778707" cy="2565580"/>
          </a:xfrm>
        </p:grpSpPr>
        <p:pic>
          <p:nvPicPr>
            <p:cNvPr id="7" name="Picture 6">
              <a:hlinkClick r:id="rId2"/>
              <a:extLst>
                <a:ext uri="{FF2B5EF4-FFF2-40B4-BE49-F238E27FC236}">
                  <a16:creationId xmlns:a16="http://schemas.microsoft.com/office/drawing/2014/main" id="{93F29CF7-D404-4649-9ADC-E32BB923E729}"/>
                </a:ext>
              </a:extLst>
            </p:cNvPr>
            <p:cNvPicPr>
              <a:picLocks noChangeAspect="1"/>
            </p:cNvPicPr>
            <p:nvPr/>
          </p:nvPicPr>
          <p:blipFill>
            <a:blip r:embed="rId3"/>
            <a:stretch>
              <a:fillRect/>
            </a:stretch>
          </p:blipFill>
          <p:spPr>
            <a:xfrm>
              <a:off x="545567" y="1557384"/>
              <a:ext cx="3778707" cy="2371521"/>
            </a:xfrm>
            <a:prstGeom prst="rect">
              <a:avLst/>
            </a:prstGeom>
          </p:spPr>
        </p:pic>
        <p:sp>
          <p:nvSpPr>
            <p:cNvPr id="8" name="TextBox 7">
              <a:extLst>
                <a:ext uri="{FF2B5EF4-FFF2-40B4-BE49-F238E27FC236}">
                  <a16:creationId xmlns:a16="http://schemas.microsoft.com/office/drawing/2014/main" id="{4A79A232-1D06-964C-8E77-0EC8EB5BBAAB}"/>
                </a:ext>
              </a:extLst>
            </p:cNvPr>
            <p:cNvSpPr txBox="1"/>
            <p:nvPr/>
          </p:nvSpPr>
          <p:spPr>
            <a:xfrm>
              <a:off x="1134239" y="3913751"/>
              <a:ext cx="2601362" cy="209213"/>
            </a:xfrm>
            <a:prstGeom prst="rect">
              <a:avLst/>
            </a:prstGeom>
            <a:noFill/>
          </p:spPr>
          <p:txBody>
            <a:bodyPr wrap="none" rtlCol="0">
              <a:spAutoFit/>
            </a:bodyPr>
            <a:lstStyle/>
            <a:p>
              <a:pPr algn="ctr"/>
              <a:r>
                <a:rPr lang="en-TW" dirty="0"/>
                <a:t>Video Link: </a:t>
              </a:r>
              <a:r>
                <a:rPr lang="en-US" dirty="0">
                  <a:hlinkClick r:id="rId2"/>
                </a:rPr>
                <a:t>https://</a:t>
              </a:r>
              <a:r>
                <a:rPr lang="en-US" dirty="0" err="1">
                  <a:hlinkClick r:id="rId2"/>
                </a:rPr>
                <a:t>youtu.be</a:t>
              </a:r>
              <a:r>
                <a:rPr lang="en-US" dirty="0">
                  <a:hlinkClick r:id="rId2"/>
                </a:rPr>
                <a:t>/vpYct2npKD8</a:t>
              </a:r>
              <a:r>
                <a:rPr lang="en-TW" dirty="0"/>
                <a:t> </a:t>
              </a:r>
            </a:p>
          </p:txBody>
        </p:sp>
      </p:grpSp>
    </p:spTree>
    <p:extLst>
      <p:ext uri="{BB962C8B-B14F-4D97-AF65-F5344CB8AC3E}">
        <p14:creationId xmlns:p14="http://schemas.microsoft.com/office/powerpoint/2010/main" val="13843372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What3Words"/>
          <p:cNvSpPr txBox="1">
            <a:spLocks noGrp="1"/>
          </p:cNvSpPr>
          <p:nvPr>
            <p:ph type="title"/>
          </p:nvPr>
        </p:nvSpPr>
        <p:spPr>
          <a:xfrm>
            <a:off x="311699" y="143533"/>
            <a:ext cx="8520600" cy="572700"/>
          </a:xfrm>
          <a:prstGeom prst="rect">
            <a:avLst/>
          </a:prstGeom>
        </p:spPr>
        <p:txBody>
          <a:bodyPr/>
          <a:lstStyle/>
          <a:p>
            <a:pPr algn="ctr"/>
            <a:r>
              <a:rPr lang="en-US" dirty="0"/>
              <a:t>Paths as sequences of “Actions”</a:t>
            </a:r>
            <a:br>
              <a:rPr lang="en-US" dirty="0"/>
            </a:br>
            <a:r>
              <a:rPr lang="en-US" sz="1800" dirty="0"/>
              <a:t>with assigned names (state values)</a:t>
            </a:r>
            <a:endParaRPr sz="1800" dirty="0"/>
          </a:p>
        </p:txBody>
      </p:sp>
      <p:sp>
        <p:nvSpPr>
          <p:cNvPr id="5" name="Slide Number Placeholder 4">
            <a:extLst>
              <a:ext uri="{FF2B5EF4-FFF2-40B4-BE49-F238E27FC236}">
                <a16:creationId xmlns:a16="http://schemas.microsoft.com/office/drawing/2014/main" id="{049D741F-D9FE-E24F-BDA0-BD969A609CD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29</a:t>
            </a:fld>
            <a:endParaRPr lang="en" dirty="0"/>
          </a:p>
        </p:txBody>
      </p:sp>
      <p:sp>
        <p:nvSpPr>
          <p:cNvPr id="8" name="TextBox 7">
            <a:extLst>
              <a:ext uri="{FF2B5EF4-FFF2-40B4-BE49-F238E27FC236}">
                <a16:creationId xmlns:a16="http://schemas.microsoft.com/office/drawing/2014/main" id="{4A79A232-1D06-964C-8E77-0EC8EB5BBAAB}"/>
              </a:ext>
            </a:extLst>
          </p:cNvPr>
          <p:cNvSpPr txBox="1"/>
          <p:nvPr/>
        </p:nvSpPr>
        <p:spPr>
          <a:xfrm>
            <a:off x="2901384" y="4637389"/>
            <a:ext cx="4919937" cy="307777"/>
          </a:xfrm>
          <a:prstGeom prst="rect">
            <a:avLst/>
          </a:prstGeom>
          <a:noFill/>
        </p:spPr>
        <p:txBody>
          <a:bodyPr wrap="none" rtlCol="0">
            <a:spAutoFit/>
          </a:bodyPr>
          <a:lstStyle/>
          <a:p>
            <a:pPr algn="ctr"/>
            <a:r>
              <a:rPr lang="en-TW" dirty="0"/>
              <a:t>Video Link: </a:t>
            </a:r>
            <a:r>
              <a:rPr lang="en-US" dirty="0">
                <a:hlinkClick r:id="rId2"/>
              </a:rPr>
              <a:t>http://lamport.azurewebsites.net/video/intro.html</a:t>
            </a:r>
            <a:endParaRPr lang="en-TW" dirty="0"/>
          </a:p>
        </p:txBody>
      </p:sp>
      <p:pic>
        <p:nvPicPr>
          <p:cNvPr id="21506" name="Picture 2">
            <a:hlinkClick r:id="rId3"/>
            <a:extLst>
              <a:ext uri="{FF2B5EF4-FFF2-40B4-BE49-F238E27FC236}">
                <a16:creationId xmlns:a16="http://schemas.microsoft.com/office/drawing/2014/main" id="{4A5E12A7-A159-B14C-A5F4-ACA95AAB94BD}"/>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214918" y="1668545"/>
            <a:ext cx="1933681" cy="2413234"/>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hlinkClick r:id="rId2"/>
            <a:extLst>
              <a:ext uri="{FF2B5EF4-FFF2-40B4-BE49-F238E27FC236}">
                <a16:creationId xmlns:a16="http://schemas.microsoft.com/office/drawing/2014/main" id="{86719C22-5846-E942-9CD8-CEE2F08B89BB}"/>
              </a:ext>
            </a:extLst>
          </p:cNvPr>
          <p:cNvPicPr>
            <a:picLocks noChangeAspect="1"/>
          </p:cNvPicPr>
          <p:nvPr/>
        </p:nvPicPr>
        <p:blipFill>
          <a:blip r:embed="rId5"/>
          <a:stretch>
            <a:fillRect/>
          </a:stretch>
        </p:blipFill>
        <p:spPr>
          <a:xfrm>
            <a:off x="2370559" y="1122652"/>
            <a:ext cx="5981589" cy="3355773"/>
          </a:xfrm>
          <a:prstGeom prst="rect">
            <a:avLst/>
          </a:prstGeom>
        </p:spPr>
      </p:pic>
      <p:pic>
        <p:nvPicPr>
          <p:cNvPr id="3" name="Picture 2">
            <a:extLst>
              <a:ext uri="{FF2B5EF4-FFF2-40B4-BE49-F238E27FC236}">
                <a16:creationId xmlns:a16="http://schemas.microsoft.com/office/drawing/2014/main" id="{669FC261-E8F9-B24B-9986-E16FE4497E20}"/>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2446255" y="2968149"/>
            <a:ext cx="4251488" cy="1433570"/>
          </a:xfrm>
          <a:prstGeom prst="rect">
            <a:avLst/>
          </a:prstGeom>
        </p:spPr>
      </p:pic>
    </p:spTree>
    <p:extLst>
      <p:ext uri="{BB962C8B-B14F-4D97-AF65-F5344CB8AC3E}">
        <p14:creationId xmlns:p14="http://schemas.microsoft.com/office/powerpoint/2010/main" val="34695516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What is Knowledge?</a:t>
            </a:r>
          </a:p>
        </p:txBody>
      </p:sp>
      <p:sp>
        <p:nvSpPr>
          <p:cNvPr id="3" name="Text Placeholder 2">
            <a:extLst>
              <a:ext uri="{FF2B5EF4-FFF2-40B4-BE49-F238E27FC236}">
                <a16:creationId xmlns:a16="http://schemas.microsoft.com/office/drawing/2014/main" id="{A5744DA6-FCA3-254C-9D35-D23A4B7B6139}"/>
              </a:ext>
            </a:extLst>
          </p:cNvPr>
          <p:cNvSpPr>
            <a:spLocks noGrp="1"/>
          </p:cNvSpPr>
          <p:nvPr>
            <p:ph type="body" idx="1"/>
          </p:nvPr>
        </p:nvSpPr>
        <p:spPr>
          <a:xfrm>
            <a:off x="311700" y="2969442"/>
            <a:ext cx="8520600" cy="1970203"/>
          </a:xfrm>
        </p:spPr>
        <p:txBody>
          <a:bodyPr/>
          <a:lstStyle/>
          <a:p>
            <a:pPr marL="0" indent="0" algn="ctr">
              <a:buNone/>
            </a:pPr>
            <a:r>
              <a:rPr lang="en-US" sz="3600" dirty="0">
                <a:latin typeface="Arial Rounded MT Bold" panose="020F0704030504030204" pitchFamily="34" charset="77"/>
              </a:rPr>
              <a:t>How to convert a problem to a format with known solution, </a:t>
            </a:r>
          </a:p>
          <a:p>
            <a:pPr marL="0" indent="0" algn="ctr">
              <a:buNone/>
            </a:pPr>
            <a:r>
              <a:rPr lang="en-US" sz="3600" dirty="0">
                <a:latin typeface="Arial Rounded MT Bold" panose="020F0704030504030204" pitchFamily="34" charset="77"/>
              </a:rPr>
              <a:t>then, relate it back.</a:t>
            </a:r>
            <a:endParaRPr lang="en-TW" sz="4400" dirty="0"/>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a:t>
            </a:fld>
            <a:endParaRPr lang="en" dirty="0"/>
          </a:p>
        </p:txBody>
      </p:sp>
      <p:grpSp>
        <p:nvGrpSpPr>
          <p:cNvPr id="8" name="Group 7">
            <a:extLst>
              <a:ext uri="{FF2B5EF4-FFF2-40B4-BE49-F238E27FC236}">
                <a16:creationId xmlns:a16="http://schemas.microsoft.com/office/drawing/2014/main" id="{B25C21EB-DE59-1044-A908-A099479ED9F1}"/>
              </a:ext>
            </a:extLst>
          </p:cNvPr>
          <p:cNvGrpSpPr/>
          <p:nvPr/>
        </p:nvGrpSpPr>
        <p:grpSpPr>
          <a:xfrm>
            <a:off x="2809188" y="1034253"/>
            <a:ext cx="3506770" cy="2102046"/>
            <a:chOff x="2809188" y="1034253"/>
            <a:chExt cx="3506770" cy="2102046"/>
          </a:xfrm>
        </p:grpSpPr>
        <p:pic>
          <p:nvPicPr>
            <p:cNvPr id="5" name="Picture 4">
              <a:hlinkClick r:id="rId2"/>
              <a:extLst>
                <a:ext uri="{FF2B5EF4-FFF2-40B4-BE49-F238E27FC236}">
                  <a16:creationId xmlns:a16="http://schemas.microsoft.com/office/drawing/2014/main" id="{F4B93557-BA63-0F4C-B08D-F31208F938B6}"/>
                </a:ext>
              </a:extLst>
            </p:cNvPr>
            <p:cNvPicPr>
              <a:picLocks noChangeAspect="1"/>
            </p:cNvPicPr>
            <p:nvPr/>
          </p:nvPicPr>
          <p:blipFill>
            <a:blip r:embed="rId3"/>
            <a:stretch>
              <a:fillRect/>
            </a:stretch>
          </p:blipFill>
          <p:spPr>
            <a:xfrm>
              <a:off x="2947427" y="1034253"/>
              <a:ext cx="3249146" cy="2102046"/>
            </a:xfrm>
            <a:prstGeom prst="rect">
              <a:avLst/>
            </a:prstGeom>
          </p:spPr>
        </p:pic>
        <p:sp>
          <p:nvSpPr>
            <p:cNvPr id="6" name="Rectangle 5">
              <a:extLst>
                <a:ext uri="{FF2B5EF4-FFF2-40B4-BE49-F238E27FC236}">
                  <a16:creationId xmlns:a16="http://schemas.microsoft.com/office/drawing/2014/main" id="{06EC7445-9F58-674D-881C-8F70A2C973BE}"/>
                </a:ext>
              </a:extLst>
            </p:cNvPr>
            <p:cNvSpPr/>
            <p:nvPr/>
          </p:nvSpPr>
          <p:spPr>
            <a:xfrm>
              <a:off x="2809188" y="2085276"/>
              <a:ext cx="650449" cy="384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7" name="Rectangle 6">
              <a:extLst>
                <a:ext uri="{FF2B5EF4-FFF2-40B4-BE49-F238E27FC236}">
                  <a16:creationId xmlns:a16="http://schemas.microsoft.com/office/drawing/2014/main" id="{B4ADD0E0-B9AD-2D48-BFE0-7084D5DF8827}"/>
                </a:ext>
              </a:extLst>
            </p:cNvPr>
            <p:cNvSpPr/>
            <p:nvPr/>
          </p:nvSpPr>
          <p:spPr>
            <a:xfrm>
              <a:off x="5665509" y="1319753"/>
              <a:ext cx="650449" cy="2922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spTree>
    <p:extLst>
      <p:ext uri="{BB962C8B-B14F-4D97-AF65-F5344CB8AC3E}">
        <p14:creationId xmlns:p14="http://schemas.microsoft.com/office/powerpoint/2010/main" val="14112674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Representation of Action</a:t>
            </a:r>
          </a:p>
        </p:txBody>
      </p:sp>
      <p:sp>
        <p:nvSpPr>
          <p:cNvPr id="3" name="Text Placeholder 2">
            <a:extLst>
              <a:ext uri="{FF2B5EF4-FFF2-40B4-BE49-F238E27FC236}">
                <a16:creationId xmlns:a16="http://schemas.microsoft.com/office/drawing/2014/main" id="{A5744DA6-FCA3-254C-9D35-D23A4B7B6139}"/>
              </a:ext>
            </a:extLst>
          </p:cNvPr>
          <p:cNvSpPr>
            <a:spLocks noGrp="1"/>
          </p:cNvSpPr>
          <p:nvPr>
            <p:ph type="body" idx="1"/>
          </p:nvPr>
        </p:nvSpPr>
        <p:spPr>
          <a:xfrm>
            <a:off x="311700" y="939427"/>
            <a:ext cx="8520600" cy="710396"/>
          </a:xfrm>
        </p:spPr>
        <p:txBody>
          <a:bodyPr/>
          <a:lstStyle/>
          <a:p>
            <a:pPr marL="0" indent="0" algn="ctr">
              <a:buNone/>
            </a:pPr>
            <a:r>
              <a:rPr lang="en-US" sz="1600" dirty="0">
                <a:latin typeface="Arial Rounded MT Bold" panose="020F0704030504030204" pitchFamily="34" charset="77"/>
              </a:rPr>
              <a:t>Namespaces: labeled objects</a:t>
            </a:r>
          </a:p>
          <a:p>
            <a:pPr marL="0" indent="0" algn="ctr">
              <a:buNone/>
            </a:pPr>
            <a:r>
              <a:rPr lang="en-US" sz="1600" dirty="0">
                <a:latin typeface="Arial Rounded MT Bold" panose="020F0704030504030204" pitchFamily="34" charset="77"/>
              </a:rPr>
              <a:t>Computations: transformative </a:t>
            </a:r>
            <a:r>
              <a:rPr lang="en-US" sz="1600" dirty="0">
                <a:solidFill>
                  <a:srgbClr val="FF0000"/>
                </a:solidFill>
                <a:latin typeface="Arial Rounded MT Bold" panose="020F0704030504030204" pitchFamily="34" charset="77"/>
              </a:rPr>
              <a:t>actions</a:t>
            </a:r>
            <a:r>
              <a:rPr lang="en-US" sz="1600" dirty="0">
                <a:latin typeface="Arial Rounded MT Bold" panose="020F0704030504030204" pitchFamily="34" charset="77"/>
              </a:rPr>
              <a:t> on the named objects</a:t>
            </a:r>
            <a:endParaRPr lang="en-TW" sz="2000" dirty="0"/>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30</a:t>
            </a:fld>
            <a:endParaRPr lang="en" dirty="0"/>
          </a:p>
        </p:txBody>
      </p:sp>
      <p:sp>
        <p:nvSpPr>
          <p:cNvPr id="9" name="TextBox 8">
            <a:extLst>
              <a:ext uri="{FF2B5EF4-FFF2-40B4-BE49-F238E27FC236}">
                <a16:creationId xmlns:a16="http://schemas.microsoft.com/office/drawing/2014/main" id="{EEEBC5B9-4272-BD4F-A58E-1904BADB03C9}"/>
              </a:ext>
            </a:extLst>
          </p:cNvPr>
          <p:cNvSpPr txBox="1"/>
          <p:nvPr/>
        </p:nvSpPr>
        <p:spPr>
          <a:xfrm>
            <a:off x="983182" y="4677127"/>
            <a:ext cx="3089307" cy="215444"/>
          </a:xfrm>
          <a:prstGeom prst="rect">
            <a:avLst/>
          </a:prstGeom>
          <a:noFill/>
        </p:spPr>
        <p:txBody>
          <a:bodyPr wrap="none" rtlCol="0">
            <a:spAutoFit/>
          </a:bodyPr>
          <a:lstStyle/>
          <a:p>
            <a:r>
              <a:rPr lang="en-US" sz="800" dirty="0"/>
              <a:t>Source of Image and Text: </a:t>
            </a:r>
            <a:r>
              <a:rPr lang="en-US" sz="800" dirty="0">
                <a:hlinkClick r:id="rId2"/>
              </a:rPr>
              <a:t>Wikipedia</a:t>
            </a:r>
            <a:r>
              <a:rPr lang="en-US" sz="800" dirty="0"/>
              <a:t> on </a:t>
            </a:r>
            <a:r>
              <a:rPr lang="en-US" sz="800" dirty="0" err="1">
                <a:hlinkClick r:id="rId2"/>
              </a:rPr>
              <a:t>Lagrangian</a:t>
            </a:r>
            <a:r>
              <a:rPr lang="en-US" sz="800" dirty="0">
                <a:hlinkClick r:id="rId2"/>
              </a:rPr>
              <a:t> Mechanics</a:t>
            </a:r>
            <a:endParaRPr lang="en-TW" sz="800" dirty="0"/>
          </a:p>
        </p:txBody>
      </p:sp>
      <p:pic>
        <p:nvPicPr>
          <p:cNvPr id="12" name="Picture 11">
            <a:extLst>
              <a:ext uri="{FF2B5EF4-FFF2-40B4-BE49-F238E27FC236}">
                <a16:creationId xmlns:a16="http://schemas.microsoft.com/office/drawing/2014/main" id="{1DE73C11-471E-E04D-9ADD-DF659E611760}"/>
              </a:ext>
            </a:extLst>
          </p:cNvPr>
          <p:cNvPicPr>
            <a:picLocks noChangeAspect="1"/>
          </p:cNvPicPr>
          <p:nvPr/>
        </p:nvPicPr>
        <p:blipFill>
          <a:blip r:embed="rId3"/>
          <a:stretch>
            <a:fillRect/>
          </a:stretch>
        </p:blipFill>
        <p:spPr>
          <a:xfrm>
            <a:off x="951259" y="2677544"/>
            <a:ext cx="3620741" cy="1962247"/>
          </a:xfrm>
          <a:prstGeom prst="rect">
            <a:avLst/>
          </a:prstGeom>
        </p:spPr>
      </p:pic>
      <p:grpSp>
        <p:nvGrpSpPr>
          <p:cNvPr id="14" name="Group 13">
            <a:extLst>
              <a:ext uri="{FF2B5EF4-FFF2-40B4-BE49-F238E27FC236}">
                <a16:creationId xmlns:a16="http://schemas.microsoft.com/office/drawing/2014/main" id="{22EA88AB-03C4-8748-A19D-D950402A5826}"/>
              </a:ext>
            </a:extLst>
          </p:cNvPr>
          <p:cNvGrpSpPr/>
          <p:nvPr/>
        </p:nvGrpSpPr>
        <p:grpSpPr>
          <a:xfrm>
            <a:off x="5103434" y="1861410"/>
            <a:ext cx="3089307" cy="2580298"/>
            <a:chOff x="5103434" y="1861410"/>
            <a:chExt cx="3089307" cy="2580298"/>
          </a:xfrm>
        </p:grpSpPr>
        <p:pic>
          <p:nvPicPr>
            <p:cNvPr id="2050" name="Picture 2">
              <a:hlinkClick r:id="rId4"/>
              <a:extLst>
                <a:ext uri="{FF2B5EF4-FFF2-40B4-BE49-F238E27FC236}">
                  <a16:creationId xmlns:a16="http://schemas.microsoft.com/office/drawing/2014/main" id="{AA7FC528-48E2-4543-8E41-57888342BBA0}"/>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5495103" y="1861410"/>
              <a:ext cx="2242127" cy="1632268"/>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8EF6870F-4A8E-AA49-B5AC-58CB13ADB272}"/>
                </a:ext>
              </a:extLst>
            </p:cNvPr>
            <p:cNvSpPr txBox="1"/>
            <p:nvPr/>
          </p:nvSpPr>
          <p:spPr>
            <a:xfrm>
              <a:off x="5103434" y="3502989"/>
              <a:ext cx="3089307" cy="938719"/>
            </a:xfrm>
            <a:prstGeom prst="rect">
              <a:avLst/>
            </a:prstGeom>
            <a:noFill/>
          </p:spPr>
          <p:txBody>
            <a:bodyPr wrap="square" rtlCol="0">
              <a:spAutoFit/>
            </a:bodyPr>
            <a:lstStyle/>
            <a:p>
              <a:r>
                <a:rPr lang="en-US" sz="1100" dirty="0"/>
                <a:t>As the system evolves, </a:t>
              </a:r>
              <a:r>
                <a:rPr lang="en-US" sz="1100" b="1" dirty="0"/>
                <a:t>q</a:t>
              </a:r>
              <a:r>
                <a:rPr lang="en-US" sz="1100" dirty="0"/>
                <a:t> traces a path through </a:t>
              </a:r>
              <a:r>
                <a:rPr lang="en-US" sz="1100" dirty="0">
                  <a:hlinkClick r:id="rId6" tooltip="Configuration space (physics)"/>
                </a:rPr>
                <a:t>configuration space</a:t>
              </a:r>
              <a:r>
                <a:rPr lang="en-US" sz="1100" dirty="0"/>
                <a:t> (only some are shown). The path taken by the system (red) has a stationary action (</a:t>
              </a:r>
              <a:r>
                <a:rPr lang="el-GR" sz="1100" dirty="0"/>
                <a:t>δ</a:t>
              </a:r>
              <a:r>
                <a:rPr lang="en-US" sz="1100" i="1" dirty="0"/>
                <a:t>S</a:t>
              </a:r>
              <a:r>
                <a:rPr lang="en-US" sz="1100" dirty="0"/>
                <a:t> = 0) under small changes in the configuration of the system (</a:t>
              </a:r>
              <a:r>
                <a:rPr lang="el-GR" sz="1100" dirty="0"/>
                <a:t>δ</a:t>
              </a:r>
              <a:r>
                <a:rPr lang="en-US" sz="1100" b="1" dirty="0"/>
                <a:t>q</a:t>
              </a:r>
              <a:r>
                <a:rPr lang="en-US" sz="1100" dirty="0"/>
                <a:t>).</a:t>
              </a:r>
              <a:r>
                <a:rPr lang="en-US" sz="1100" baseline="30000" dirty="0">
                  <a:hlinkClick r:id="rId7"/>
                </a:rPr>
                <a:t>[1]</a:t>
              </a:r>
              <a:endParaRPr lang="en-TW" sz="1100" dirty="0"/>
            </a:p>
          </p:txBody>
        </p:sp>
      </p:grpSp>
      <p:sp>
        <p:nvSpPr>
          <p:cNvPr id="17" name="TextBox 16">
            <a:extLst>
              <a:ext uri="{FF2B5EF4-FFF2-40B4-BE49-F238E27FC236}">
                <a16:creationId xmlns:a16="http://schemas.microsoft.com/office/drawing/2014/main" id="{63D8D5E9-E46D-1143-8046-4E3331AE9031}"/>
              </a:ext>
            </a:extLst>
          </p:cNvPr>
          <p:cNvSpPr txBox="1"/>
          <p:nvPr/>
        </p:nvSpPr>
        <p:spPr>
          <a:xfrm>
            <a:off x="5071512" y="4555495"/>
            <a:ext cx="2953053" cy="215444"/>
          </a:xfrm>
          <a:prstGeom prst="rect">
            <a:avLst/>
          </a:prstGeom>
          <a:noFill/>
        </p:spPr>
        <p:txBody>
          <a:bodyPr wrap="none" rtlCol="0">
            <a:spAutoFit/>
          </a:bodyPr>
          <a:lstStyle/>
          <a:p>
            <a:r>
              <a:rPr lang="en-US" sz="800" dirty="0"/>
              <a:t>Source of Image and Text</a:t>
            </a:r>
            <a:r>
              <a:rPr lang="en-US" sz="800" dirty="0">
                <a:hlinkClick r:id="rId4"/>
              </a:rPr>
              <a:t>: Wikipedia on Hamilton’s Principle</a:t>
            </a:r>
            <a:endParaRPr lang="en-TW" sz="800" dirty="0"/>
          </a:p>
        </p:txBody>
      </p:sp>
      <p:sp>
        <p:nvSpPr>
          <p:cNvPr id="15" name="TextBox 14">
            <a:extLst>
              <a:ext uri="{FF2B5EF4-FFF2-40B4-BE49-F238E27FC236}">
                <a16:creationId xmlns:a16="http://schemas.microsoft.com/office/drawing/2014/main" id="{AC0EAA78-3AEA-3D44-8D15-E71C6B8354EC}"/>
              </a:ext>
            </a:extLst>
          </p:cNvPr>
          <p:cNvSpPr txBox="1"/>
          <p:nvPr/>
        </p:nvSpPr>
        <p:spPr>
          <a:xfrm>
            <a:off x="892314" y="1809211"/>
            <a:ext cx="3850508" cy="954107"/>
          </a:xfrm>
          <a:prstGeom prst="rect">
            <a:avLst/>
          </a:prstGeom>
          <a:noFill/>
        </p:spPr>
        <p:txBody>
          <a:bodyPr wrap="square" rtlCol="0">
            <a:spAutoFit/>
          </a:bodyPr>
          <a:lstStyle/>
          <a:p>
            <a:r>
              <a:rPr lang="en-US" sz="800" dirty="0"/>
              <a:t>Action is a </a:t>
            </a:r>
            <a:r>
              <a:rPr lang="en-US" sz="800" dirty="0">
                <a:hlinkClick r:id="rId8" tooltip="Functional (mathematics)"/>
              </a:rPr>
              <a:t>mathematical functional</a:t>
            </a:r>
            <a:r>
              <a:rPr lang="en-US" sz="800" dirty="0"/>
              <a:t> which takes the </a:t>
            </a:r>
            <a:r>
              <a:rPr lang="en-US" sz="800" dirty="0">
                <a:hlinkClick r:id="rId9" tooltip="Trajectory"/>
              </a:rPr>
              <a:t>trajectory</a:t>
            </a:r>
            <a:r>
              <a:rPr lang="en-US" sz="800" dirty="0"/>
              <a:t>, also called </a:t>
            </a:r>
            <a:r>
              <a:rPr lang="en-US" sz="800" i="1" dirty="0"/>
              <a:t>path</a:t>
            </a:r>
            <a:r>
              <a:rPr lang="en-US" sz="800" dirty="0"/>
              <a:t> or </a:t>
            </a:r>
            <a:r>
              <a:rPr lang="en-US" sz="800" i="1" dirty="0"/>
              <a:t>history</a:t>
            </a:r>
            <a:r>
              <a:rPr lang="en-US" sz="800" dirty="0"/>
              <a:t>, of the system as its argument and has a </a:t>
            </a:r>
            <a:r>
              <a:rPr lang="en-US" sz="800" dirty="0">
                <a:hlinkClick r:id="rId10" tooltip="Real number"/>
              </a:rPr>
              <a:t>real number</a:t>
            </a:r>
            <a:r>
              <a:rPr lang="en-US" sz="800" dirty="0"/>
              <a:t> as its result. Generally, the action takes different values for different paths.</a:t>
            </a:r>
            <a:r>
              <a:rPr lang="en-US" sz="800" baseline="30000" dirty="0">
                <a:hlinkClick r:id="rId11"/>
              </a:rPr>
              <a:t>[1]</a:t>
            </a:r>
            <a:r>
              <a:rPr lang="en-US" sz="800" dirty="0"/>
              <a:t> Action has </a:t>
            </a:r>
            <a:r>
              <a:rPr lang="en-US" sz="800" dirty="0">
                <a:hlinkClick r:id="rId12" tooltip="Dimensional analysis"/>
              </a:rPr>
              <a:t>dimensions</a:t>
            </a:r>
            <a:r>
              <a:rPr lang="en-US" sz="800" dirty="0"/>
              <a:t> of </a:t>
            </a:r>
            <a:r>
              <a:rPr lang="en-US" sz="800" dirty="0">
                <a:hlinkClick r:id="rId13" tooltip="Energy"/>
              </a:rPr>
              <a:t>[energy]</a:t>
            </a:r>
            <a:r>
              <a:rPr lang="en-US" sz="800" dirty="0"/>
              <a:t>⋅</a:t>
            </a:r>
            <a:r>
              <a:rPr lang="en-US" sz="800" dirty="0">
                <a:hlinkClick r:id="rId14" tooltip="Time"/>
              </a:rPr>
              <a:t>[time]</a:t>
            </a:r>
            <a:r>
              <a:rPr lang="en-US" sz="800" dirty="0"/>
              <a:t> or </a:t>
            </a:r>
            <a:r>
              <a:rPr lang="en-US" sz="800" dirty="0">
                <a:hlinkClick r:id="rId15" tooltip="Momentum"/>
              </a:rPr>
              <a:t>[momentum]</a:t>
            </a:r>
            <a:r>
              <a:rPr lang="en-US" sz="800" dirty="0"/>
              <a:t>⋅</a:t>
            </a:r>
            <a:r>
              <a:rPr lang="en-US" sz="800" dirty="0">
                <a:hlinkClick r:id="rId16" tooltip="Length"/>
              </a:rPr>
              <a:t>[length]</a:t>
            </a:r>
            <a:r>
              <a:rPr lang="en-US" sz="800" dirty="0"/>
              <a:t>, and its </a:t>
            </a:r>
            <a:r>
              <a:rPr lang="en-US" sz="800" dirty="0">
                <a:hlinkClick r:id="rId17" tooltip="SI unit"/>
              </a:rPr>
              <a:t>SI unit</a:t>
            </a:r>
            <a:r>
              <a:rPr lang="en-US" sz="800" dirty="0"/>
              <a:t> is </a:t>
            </a:r>
            <a:r>
              <a:rPr lang="en-US" sz="800" dirty="0">
                <a:hlinkClick r:id="rId18" tooltip="Joule"/>
              </a:rPr>
              <a:t>joule</a:t>
            </a:r>
            <a:r>
              <a:rPr lang="en-US" sz="800" dirty="0"/>
              <a:t>-second. Action is only of interest when the total energy of the system is conserved.</a:t>
            </a:r>
            <a:r>
              <a:rPr lang="en-US" sz="800" baseline="30000" dirty="0">
                <a:hlinkClick r:id="rId19"/>
              </a:rPr>
              <a:t>[2]</a:t>
            </a:r>
            <a:r>
              <a:rPr lang="en-US" sz="800" baseline="30000" dirty="0"/>
              <a:t>. </a:t>
            </a:r>
            <a:r>
              <a:rPr lang="en-US" sz="800" dirty="0"/>
              <a:t>      		</a:t>
            </a:r>
          </a:p>
          <a:p>
            <a:r>
              <a:rPr lang="en-US" sz="800" dirty="0"/>
              <a:t>			 - Wikipedia: </a:t>
            </a:r>
            <a:r>
              <a:rPr lang="en-US" sz="800" dirty="0">
                <a:hlinkClick r:id="rId20"/>
              </a:rPr>
              <a:t>Action</a:t>
            </a:r>
            <a:endParaRPr lang="en-US" sz="800" baseline="30000" dirty="0"/>
          </a:p>
        </p:txBody>
      </p:sp>
    </p:spTree>
    <p:extLst>
      <p:ext uri="{BB962C8B-B14F-4D97-AF65-F5344CB8AC3E}">
        <p14:creationId xmlns:p14="http://schemas.microsoft.com/office/powerpoint/2010/main" val="15535990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Change in Action </a:t>
            </a:r>
            <a:r>
              <a:rPr lang="en-TW" i="1" dirty="0">
                <a:latin typeface="Times" pitchFamily="2" charset="0"/>
                <a:ea typeface="Brush Script MT" panose="03060802040406070304" pitchFamily="66" charset="-122"/>
                <a:cs typeface="Brush Script MT" panose="03060802040406070304" pitchFamily="66" charset="-122"/>
              </a:rPr>
              <a:t>S</a:t>
            </a:r>
            <a:r>
              <a:rPr lang="en-TW" dirty="0"/>
              <a:t> across multiple intervals</a:t>
            </a: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31</a:t>
            </a:fld>
            <a:endParaRPr lang="en" dirty="0"/>
          </a:p>
        </p:txBody>
      </p:sp>
      <p:grpSp>
        <p:nvGrpSpPr>
          <p:cNvPr id="8" name="Group 7">
            <a:extLst>
              <a:ext uri="{FF2B5EF4-FFF2-40B4-BE49-F238E27FC236}">
                <a16:creationId xmlns:a16="http://schemas.microsoft.com/office/drawing/2014/main" id="{48EE59AC-AB5C-AF49-95BD-F535093CC99D}"/>
              </a:ext>
            </a:extLst>
          </p:cNvPr>
          <p:cNvGrpSpPr/>
          <p:nvPr/>
        </p:nvGrpSpPr>
        <p:grpSpPr>
          <a:xfrm>
            <a:off x="1495375" y="1151059"/>
            <a:ext cx="5860290" cy="3063923"/>
            <a:chOff x="1336560" y="1808039"/>
            <a:chExt cx="5860290" cy="3063923"/>
          </a:xfrm>
        </p:grpSpPr>
        <p:pic>
          <p:nvPicPr>
            <p:cNvPr id="1026" name="Picture 2">
              <a:hlinkClick r:id="rId2"/>
              <a:extLst>
                <a:ext uri="{FF2B5EF4-FFF2-40B4-BE49-F238E27FC236}">
                  <a16:creationId xmlns:a16="http://schemas.microsoft.com/office/drawing/2014/main" id="{11400414-BD60-4C48-B3A5-3B6A882236B0}"/>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402850" y="2179964"/>
              <a:ext cx="2794000" cy="23368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hlinkClick r:id="rId4"/>
              <a:extLst>
                <a:ext uri="{FF2B5EF4-FFF2-40B4-BE49-F238E27FC236}">
                  <a16:creationId xmlns:a16="http://schemas.microsoft.com/office/drawing/2014/main" id="{D40F3E3B-FB5E-E646-812F-A587E4165B28}"/>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336560" y="1808039"/>
              <a:ext cx="2041430" cy="1050315"/>
            </a:xfrm>
            <a:prstGeom prst="rect">
              <a:avLst/>
            </a:prstGeom>
          </p:spPr>
        </p:pic>
        <p:pic>
          <p:nvPicPr>
            <p:cNvPr id="6" name="Picture 5">
              <a:extLst>
                <a:ext uri="{FF2B5EF4-FFF2-40B4-BE49-F238E27FC236}">
                  <a16:creationId xmlns:a16="http://schemas.microsoft.com/office/drawing/2014/main" id="{F082C87F-F4D4-2A42-A38C-15567C1057F3}"/>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336560" y="2858354"/>
              <a:ext cx="2041430" cy="1264197"/>
            </a:xfrm>
            <a:prstGeom prst="rect">
              <a:avLst/>
            </a:prstGeom>
          </p:spPr>
        </p:pic>
        <p:pic>
          <p:nvPicPr>
            <p:cNvPr id="7" name="Picture 6">
              <a:extLst>
                <a:ext uri="{FF2B5EF4-FFF2-40B4-BE49-F238E27FC236}">
                  <a16:creationId xmlns:a16="http://schemas.microsoft.com/office/drawing/2014/main" id="{5A229DB0-8FC8-9B47-893C-61AA337FB4B3}"/>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1336560" y="4161567"/>
              <a:ext cx="2041430" cy="710395"/>
            </a:xfrm>
            <a:prstGeom prst="rect">
              <a:avLst/>
            </a:prstGeom>
          </p:spPr>
        </p:pic>
      </p:grpSp>
      <p:sp>
        <p:nvSpPr>
          <p:cNvPr id="9" name="TextBox 8">
            <a:extLst>
              <a:ext uri="{FF2B5EF4-FFF2-40B4-BE49-F238E27FC236}">
                <a16:creationId xmlns:a16="http://schemas.microsoft.com/office/drawing/2014/main" id="{EEEBC5B9-4272-BD4F-A58E-1904BADB03C9}"/>
              </a:ext>
            </a:extLst>
          </p:cNvPr>
          <p:cNvSpPr txBox="1"/>
          <p:nvPr/>
        </p:nvSpPr>
        <p:spPr>
          <a:xfrm>
            <a:off x="2097604" y="4390698"/>
            <a:ext cx="4948791" cy="307777"/>
          </a:xfrm>
          <a:prstGeom prst="rect">
            <a:avLst/>
          </a:prstGeom>
          <a:noFill/>
        </p:spPr>
        <p:txBody>
          <a:bodyPr wrap="none" rtlCol="0">
            <a:spAutoFit/>
          </a:bodyPr>
          <a:lstStyle/>
          <a:p>
            <a:r>
              <a:rPr lang="en-US" dirty="0"/>
              <a:t>Source of Image and Text: </a:t>
            </a:r>
            <a:r>
              <a:rPr lang="en-US" dirty="0">
                <a:hlinkClick r:id="rId4"/>
              </a:rPr>
              <a:t>Wikipedia</a:t>
            </a:r>
            <a:r>
              <a:rPr lang="en-US" dirty="0"/>
              <a:t> on </a:t>
            </a:r>
            <a:r>
              <a:rPr lang="en-US" dirty="0" err="1">
                <a:hlinkClick r:id="rId4"/>
              </a:rPr>
              <a:t>Noether’s</a:t>
            </a:r>
            <a:r>
              <a:rPr lang="en-US" dirty="0">
                <a:hlinkClick r:id="rId4"/>
              </a:rPr>
              <a:t> Theorem</a:t>
            </a:r>
            <a:endParaRPr lang="en-TW" dirty="0"/>
          </a:p>
        </p:txBody>
      </p:sp>
    </p:spTree>
    <p:extLst>
      <p:ext uri="{BB962C8B-B14F-4D97-AF65-F5344CB8AC3E}">
        <p14:creationId xmlns:p14="http://schemas.microsoft.com/office/powerpoint/2010/main" val="403993291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33635" y="1525533"/>
            <a:ext cx="4246533" cy="30726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矩形 1"/>
          <p:cNvSpPr>
            <a:spLocks noChangeArrowheads="1"/>
          </p:cNvSpPr>
          <p:nvPr/>
        </p:nvSpPr>
        <p:spPr bwMode="auto">
          <a:xfrm>
            <a:off x="893678" y="159519"/>
            <a:ext cx="773801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marL="0" marR="0" lvl="0" indent="0" algn="ctr" defTabSz="685766" rtl="0" eaLnBrk="1" fontAlgn="auto" latinLnBrk="0" hangingPunct="1">
              <a:lnSpc>
                <a:spcPct val="100000"/>
              </a:lnSpc>
              <a:spcBef>
                <a:spcPts val="0"/>
              </a:spcBef>
              <a:spcAft>
                <a:spcPts val="0"/>
              </a:spcAft>
              <a:buClrTx/>
              <a:buSzTx/>
              <a:buFont typeface="Arial"/>
              <a:buNone/>
              <a:tabLst/>
              <a:defRPr/>
            </a:pPr>
            <a:r>
              <a:rPr kumimoji="0" lang="en-US" altLang="zh-TW" sz="2800" b="0" i="0" u="none" strike="noStrike" kern="1200" cap="none" spc="0" normalizeH="0" baseline="0" noProof="0" dirty="0">
                <a:ln>
                  <a:noFill/>
                </a:ln>
                <a:effectLst/>
                <a:uLnTx/>
                <a:uFillTx/>
                <a:latin typeface="STXinwei" panose="02010800040101010101" pitchFamily="2" charset="-122"/>
                <a:ea typeface="STXinwei" panose="02010800040101010101" pitchFamily="2" charset="-122"/>
                <a:cs typeface="Arial" charset="0"/>
                <a:sym typeface="Arial"/>
              </a:rPr>
              <a:t>Category Theory can generate concrete solutions</a:t>
            </a:r>
            <a:endParaRPr kumimoji="0" lang="zh-CN" altLang="en-US" sz="2800" b="0" i="0" u="none" strike="noStrike" kern="1200" cap="none" spc="0" normalizeH="0" baseline="0" noProof="0" dirty="0">
              <a:ln>
                <a:noFill/>
              </a:ln>
              <a:effectLst/>
              <a:uLnTx/>
              <a:uFillTx/>
              <a:latin typeface="STXinwei" panose="02010800040101010101" pitchFamily="2" charset="-122"/>
              <a:ea typeface="STXinwei" panose="02010800040101010101" pitchFamily="2" charset="-122"/>
              <a:cs typeface="Arial" charset="0"/>
              <a:sym typeface="Arial"/>
            </a:endParaRPr>
          </a:p>
        </p:txBody>
      </p:sp>
      <p:sp>
        <p:nvSpPr>
          <p:cNvPr id="10" name="矩形 35"/>
          <p:cNvSpPr>
            <a:spLocks noChangeArrowheads="1"/>
          </p:cNvSpPr>
          <p:nvPr/>
        </p:nvSpPr>
        <p:spPr bwMode="auto">
          <a:xfrm>
            <a:off x="103695" y="1021029"/>
            <a:ext cx="491136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marL="0" marR="0" lvl="0" indent="0" algn="ctr" defTabSz="685766" rtl="0" eaLnBrk="1" fontAlgn="auto" latinLnBrk="0" hangingPunct="1">
              <a:lnSpc>
                <a:spcPct val="100000"/>
              </a:lnSpc>
              <a:spcBef>
                <a:spcPts val="0"/>
              </a:spcBef>
              <a:spcAft>
                <a:spcPts val="0"/>
              </a:spcAft>
              <a:buClrTx/>
              <a:buSzTx/>
              <a:buFont typeface="Arial"/>
              <a:buNone/>
              <a:tabLst/>
              <a:defRPr/>
            </a:pPr>
            <a:r>
              <a:rPr kumimoji="0" lang="es-ES" sz="1400" b="0" i="0" u="none" strike="noStrike" kern="1200" cap="none" spc="0" normalizeH="0" baseline="0" noProof="0" dirty="0" err="1">
                <a:ln>
                  <a:noFill/>
                </a:ln>
                <a:effectLst/>
                <a:uLnTx/>
                <a:uFillTx/>
                <a:latin typeface="STXinwei" panose="02010800040101010101" pitchFamily="2" charset="-122"/>
                <a:ea typeface="STXinwei" panose="02010800040101010101" pitchFamily="2" charset="-122"/>
                <a:cs typeface="Arial"/>
                <a:sym typeface="Arial"/>
              </a:rPr>
              <a:t>Represents</a:t>
            </a:r>
            <a:r>
              <a:rPr kumimoji="0" lang="es-ES" sz="1400" b="0" i="0" u="none" strike="noStrike" kern="1200" cap="none" spc="0" normalizeH="0" baseline="0" noProof="0" dirty="0">
                <a:ln>
                  <a:noFill/>
                </a:ln>
                <a:effectLst/>
                <a:uLnTx/>
                <a:uFillTx/>
                <a:latin typeface="STXinwei" panose="02010800040101010101" pitchFamily="2" charset="-122"/>
                <a:ea typeface="STXinwei" panose="02010800040101010101" pitchFamily="2" charset="-122"/>
                <a:cs typeface="Arial"/>
                <a:sym typeface="Arial"/>
              </a:rPr>
              <a:t> </a:t>
            </a:r>
            <a:r>
              <a:rPr kumimoji="0" lang="es-ES" sz="1400" b="1" i="0" u="none" strike="noStrike" kern="1200" cap="none" spc="0" normalizeH="0" baseline="0" noProof="0" dirty="0" err="1">
                <a:ln>
                  <a:noFill/>
                </a:ln>
                <a:effectLst/>
                <a:uLnTx/>
                <a:uFillTx/>
                <a:latin typeface="STXinwei" panose="02010800040101010101" pitchFamily="2" charset="-122"/>
                <a:ea typeface="STXinwei" panose="02010800040101010101" pitchFamily="2" charset="-122"/>
                <a:cs typeface="Arial"/>
                <a:sym typeface="Arial"/>
              </a:rPr>
              <a:t>Technologically</a:t>
            </a:r>
            <a:r>
              <a:rPr kumimoji="0" lang="es-ES" sz="1400" b="1" i="0" u="none" strike="noStrike" kern="1200" cap="none" spc="0" normalizeH="0" baseline="0" noProof="0" dirty="0">
                <a:ln>
                  <a:noFill/>
                </a:ln>
                <a:effectLst/>
                <a:uLnTx/>
                <a:uFillTx/>
                <a:latin typeface="STXinwei" panose="02010800040101010101" pitchFamily="2" charset="-122"/>
                <a:ea typeface="STXinwei" panose="02010800040101010101" pitchFamily="2" charset="-122"/>
                <a:cs typeface="Arial"/>
                <a:sym typeface="Arial"/>
              </a:rPr>
              <a:t> </a:t>
            </a:r>
            <a:r>
              <a:rPr kumimoji="0" lang="es-ES" sz="1400" b="1" i="0" u="none" strike="noStrike" kern="1200" cap="none" spc="0" normalizeH="0" baseline="0" noProof="0" dirty="0" err="1">
                <a:ln>
                  <a:noFill/>
                </a:ln>
                <a:effectLst/>
                <a:uLnTx/>
                <a:uFillTx/>
                <a:latin typeface="STXinwei" panose="02010800040101010101" pitchFamily="2" charset="-122"/>
                <a:ea typeface="STXinwei" panose="02010800040101010101" pitchFamily="2" charset="-122"/>
                <a:cs typeface="Arial"/>
                <a:sym typeface="Arial"/>
              </a:rPr>
              <a:t>Feasible</a:t>
            </a:r>
            <a:r>
              <a:rPr kumimoji="0" lang="es-ES" sz="1400" b="1" i="0" u="none" strike="noStrike" kern="1200" cap="none" spc="0" normalizeH="0" baseline="0" noProof="0" dirty="0">
                <a:ln>
                  <a:noFill/>
                </a:ln>
                <a:effectLst/>
                <a:uLnTx/>
                <a:uFillTx/>
                <a:latin typeface="STXinwei" panose="02010800040101010101" pitchFamily="2" charset="-122"/>
                <a:ea typeface="STXinwei" panose="02010800040101010101" pitchFamily="2" charset="-122"/>
                <a:cs typeface="Arial"/>
                <a:sym typeface="Arial"/>
              </a:rPr>
              <a:t> </a:t>
            </a:r>
            <a:r>
              <a:rPr kumimoji="0" lang="es-ES" sz="1400" b="0" i="0" u="none" strike="noStrike" kern="1200" cap="none" spc="0" normalizeH="0" baseline="0" noProof="0" dirty="0" err="1">
                <a:ln>
                  <a:noFill/>
                </a:ln>
                <a:effectLst/>
                <a:uLnTx/>
                <a:uFillTx/>
                <a:latin typeface="STXinwei" panose="02010800040101010101" pitchFamily="2" charset="-122"/>
                <a:ea typeface="STXinwei" panose="02010800040101010101" pitchFamily="2" charset="-122"/>
                <a:cs typeface="Arial"/>
                <a:sym typeface="Arial"/>
              </a:rPr>
              <a:t>trajectories</a:t>
            </a:r>
            <a:r>
              <a:rPr kumimoji="0" lang="es-ES" sz="1400" b="0" i="0" u="none" strike="noStrike" kern="1200" cap="none" spc="0" normalizeH="0" baseline="0" noProof="0" dirty="0">
                <a:ln>
                  <a:noFill/>
                </a:ln>
                <a:effectLst/>
                <a:uLnTx/>
                <a:uFillTx/>
                <a:latin typeface="STXinwei" panose="02010800040101010101" pitchFamily="2" charset="-122"/>
                <a:ea typeface="STXinwei" panose="02010800040101010101" pitchFamily="2" charset="-122"/>
                <a:cs typeface="Arial"/>
                <a:sym typeface="Arial"/>
              </a:rPr>
              <a:t> to </a:t>
            </a:r>
            <a:r>
              <a:rPr kumimoji="0" lang="es-ES" sz="1400" b="0" i="0" u="none" strike="noStrike" kern="1200" cap="none" spc="0" normalizeH="0" baseline="0" noProof="0" dirty="0" err="1">
                <a:ln>
                  <a:noFill/>
                </a:ln>
                <a:effectLst/>
                <a:uLnTx/>
                <a:uFillTx/>
                <a:latin typeface="STXinwei" panose="02010800040101010101" pitchFamily="2" charset="-122"/>
                <a:ea typeface="STXinwei" panose="02010800040101010101" pitchFamily="2" charset="-122"/>
                <a:cs typeface="Arial"/>
                <a:sym typeface="Arial"/>
              </a:rPr>
              <a:t>the</a:t>
            </a:r>
            <a:r>
              <a:rPr kumimoji="0" lang="es-ES" sz="1400" b="0" i="0" u="none" strike="noStrike" kern="1200" cap="none" spc="0" normalizeH="0" baseline="0" noProof="0" dirty="0">
                <a:ln>
                  <a:noFill/>
                </a:ln>
                <a:effectLst/>
                <a:uLnTx/>
                <a:uFillTx/>
                <a:latin typeface="STXinwei" panose="02010800040101010101" pitchFamily="2" charset="-122"/>
                <a:ea typeface="STXinwei" panose="02010800040101010101" pitchFamily="2" charset="-122"/>
                <a:cs typeface="Arial"/>
                <a:sym typeface="Arial"/>
              </a:rPr>
              <a:t> </a:t>
            </a:r>
            <a:r>
              <a:rPr kumimoji="0" lang="es-ES" sz="1400" b="0" i="0" u="none" strike="noStrike" kern="1200" cap="none" spc="0" normalizeH="0" baseline="0" noProof="0" dirty="0" err="1">
                <a:ln>
                  <a:noFill/>
                </a:ln>
                <a:effectLst/>
                <a:uLnTx/>
                <a:uFillTx/>
                <a:latin typeface="STXinwei" panose="02010800040101010101" pitchFamily="2" charset="-122"/>
                <a:ea typeface="STXinwei" panose="02010800040101010101" pitchFamily="2" charset="-122"/>
                <a:cs typeface="Arial"/>
                <a:sym typeface="Arial"/>
              </a:rPr>
              <a:t>moon</a:t>
            </a:r>
            <a:endParaRPr kumimoji="0" lang="es-ES" sz="1400" b="0" i="0" u="none" strike="noStrike" kern="1200" cap="none" spc="0" normalizeH="0" baseline="0" noProof="0" dirty="0">
              <a:ln>
                <a:noFill/>
              </a:ln>
              <a:effectLst/>
              <a:uLnTx/>
              <a:uFillTx/>
              <a:latin typeface="STXinwei" panose="02010800040101010101" pitchFamily="2" charset="-122"/>
              <a:ea typeface="STXinwei" panose="02010800040101010101" pitchFamily="2" charset="-122"/>
              <a:cs typeface="Arial"/>
              <a:sym typeface="Arial"/>
            </a:endParaRPr>
          </a:p>
        </p:txBody>
      </p:sp>
      <p:sp>
        <p:nvSpPr>
          <p:cNvPr id="11" name="10 Rectángulo"/>
          <p:cNvSpPr/>
          <p:nvPr/>
        </p:nvSpPr>
        <p:spPr>
          <a:xfrm>
            <a:off x="5293272" y="901345"/>
            <a:ext cx="3617093" cy="984629"/>
          </a:xfrm>
          <a:prstGeom prst="rect">
            <a:avLst/>
          </a:prstGeom>
        </p:spPr>
        <p:txBody>
          <a:bodyPr wrap="square">
            <a:spAutoFit/>
          </a:bodyPr>
          <a:lstStyle/>
          <a:p>
            <a:pPr marL="0" marR="0" lvl="0" indent="0" algn="l" defTabSz="685766" rtl="0" eaLnBrk="1" fontAlgn="auto" latinLnBrk="0" hangingPunct="1">
              <a:lnSpc>
                <a:spcPct val="80000"/>
              </a:lnSpc>
              <a:spcBef>
                <a:spcPts val="0"/>
              </a:spcBef>
              <a:spcAft>
                <a:spcPts val="0"/>
              </a:spcAft>
              <a:buClrTx/>
              <a:buSzTx/>
              <a:buFont typeface="Arial"/>
              <a:buNone/>
              <a:tabLst/>
              <a:defRPr/>
            </a:pPr>
            <a:r>
              <a:rPr kumimoji="0" lang="en-US" altLang="ja-JP" sz="1200" b="0" i="0" u="none" strike="noStrike" kern="1200" cap="none" spc="0" normalizeH="0" baseline="0" noProof="0" dirty="0">
                <a:ln>
                  <a:noFill/>
                </a:ln>
                <a:solidFill>
                  <a:schemeClr val="tx1"/>
                </a:solidFill>
                <a:effectLst/>
                <a:uLnTx/>
                <a:uFillTx/>
                <a:latin typeface="STXinwei" panose="02010800040101010101" pitchFamily="2" charset="-122"/>
                <a:ea typeface="STXinwei" panose="02010800040101010101" pitchFamily="2" charset="-122"/>
                <a:cs typeface="Arial" charset="0"/>
                <a:sym typeface="Arial"/>
              </a:rPr>
              <a:t>NKS 2004, MIT</a:t>
            </a:r>
            <a:br>
              <a:rPr kumimoji="0" lang="en-US" altLang="ja-JP" sz="1200" b="0" i="0" u="none" strike="noStrike" kern="1200" cap="none" spc="0" normalizeH="0" baseline="0" noProof="0" dirty="0">
                <a:ln>
                  <a:noFill/>
                </a:ln>
                <a:solidFill>
                  <a:schemeClr val="tx1"/>
                </a:solidFill>
                <a:effectLst/>
                <a:uLnTx/>
                <a:uFillTx/>
                <a:latin typeface="STXinwei" panose="02010800040101010101" pitchFamily="2" charset="-122"/>
                <a:ea typeface="STXinwei" panose="02010800040101010101" pitchFamily="2" charset="-122"/>
                <a:cs typeface="Arial" charset="0"/>
                <a:sym typeface="Arial"/>
              </a:rPr>
            </a:br>
            <a:r>
              <a:rPr kumimoji="0" lang="en-US" altLang="ja-JP" sz="1200" b="0" i="0" u="none" strike="noStrike" kern="1200" cap="none" spc="0" normalizeH="0" baseline="0" noProof="0" dirty="0">
                <a:ln>
                  <a:noFill/>
                </a:ln>
                <a:solidFill>
                  <a:schemeClr val="tx1"/>
                </a:solidFill>
                <a:effectLst/>
                <a:uLnTx/>
                <a:uFillTx/>
                <a:latin typeface="STXinwei" panose="02010800040101010101" pitchFamily="2" charset="-122"/>
                <a:ea typeface="STXinwei" panose="02010800040101010101" pitchFamily="2" charset="-122"/>
                <a:cs typeface="Arial" charset="0"/>
                <a:sym typeface="Arial"/>
              </a:rPr>
              <a:t>A New Kind of Language for Complex Engineering Systems </a:t>
            </a:r>
          </a:p>
          <a:p>
            <a:pPr marL="0" marR="0" lvl="0" indent="0" algn="l" defTabSz="685766" rtl="0" eaLnBrk="1" fontAlgn="auto" latinLnBrk="0" hangingPunct="1">
              <a:lnSpc>
                <a:spcPct val="80000"/>
              </a:lnSpc>
              <a:spcBef>
                <a:spcPts val="0"/>
              </a:spcBef>
              <a:spcAft>
                <a:spcPts val="0"/>
              </a:spcAft>
              <a:buClrTx/>
              <a:buSzTx/>
              <a:buFont typeface="Arial"/>
              <a:buNone/>
              <a:tabLst/>
              <a:defRPr/>
            </a:pPr>
            <a:r>
              <a:rPr kumimoji="0" lang="en-US" altLang="ja-JP" sz="1200" b="0" i="0" u="none" strike="noStrike" kern="1200" cap="none" spc="0" normalizeH="0" baseline="0" noProof="0" dirty="0">
                <a:ln>
                  <a:noFill/>
                </a:ln>
                <a:solidFill>
                  <a:schemeClr val="tx1"/>
                </a:solidFill>
                <a:effectLst/>
                <a:uLnTx/>
                <a:uFillTx/>
                <a:latin typeface="STXinwei" panose="02010800040101010101" pitchFamily="2" charset="-122"/>
                <a:ea typeface="STXinwei" panose="02010800040101010101" pitchFamily="2" charset="-122"/>
                <a:cs typeface="Arial" charset="0"/>
                <a:sym typeface="Arial"/>
              </a:rPr>
              <a:t>Case Study: NASA’s Apollo Program</a:t>
            </a:r>
            <a:br>
              <a:rPr kumimoji="0" lang="en-US" altLang="ja-JP" sz="1200" b="0" i="0" u="none" strike="noStrike" kern="1200" cap="none" spc="0" normalizeH="0" baseline="0" noProof="0" dirty="0">
                <a:ln>
                  <a:noFill/>
                </a:ln>
                <a:solidFill>
                  <a:srgbClr val="000000"/>
                </a:solidFill>
                <a:effectLst/>
                <a:uLnTx/>
                <a:uFillTx/>
                <a:latin typeface="STXinwei" panose="02010800040101010101" pitchFamily="2" charset="-122"/>
                <a:ea typeface="STXinwei" panose="02010800040101010101" pitchFamily="2" charset="-122"/>
                <a:cs typeface="Arial" charset="0"/>
                <a:sym typeface="Arial"/>
              </a:rPr>
            </a:br>
            <a:r>
              <a:rPr kumimoji="0" lang="en-US" altLang="ja-JP" sz="1200" b="0" i="0" u="none" strike="noStrike" kern="1200" cap="none" spc="0" normalizeH="0" baseline="0" noProof="0" dirty="0">
                <a:ln>
                  <a:noFill/>
                </a:ln>
                <a:solidFill>
                  <a:srgbClr val="ED7D31"/>
                </a:solidFill>
                <a:effectLst/>
                <a:uLnTx/>
                <a:uFillTx/>
                <a:latin typeface="STXinwei" panose="02010800040101010101" pitchFamily="2" charset="-122"/>
                <a:ea typeface="STXinwei" panose="02010800040101010101" pitchFamily="2" charset="-122"/>
                <a:cs typeface="Arial" charset="0"/>
                <a:sym typeface="Arial"/>
              </a:rPr>
              <a:t>Benjamin Koo</a:t>
            </a:r>
          </a:p>
          <a:p>
            <a:pPr marL="0" marR="0" lvl="0" indent="0" algn="l" defTabSz="685766" rtl="0" eaLnBrk="1" fontAlgn="auto" latinLnBrk="0" hangingPunct="1">
              <a:lnSpc>
                <a:spcPct val="80000"/>
              </a:lnSpc>
              <a:spcBef>
                <a:spcPts val="0"/>
              </a:spcBef>
              <a:spcAft>
                <a:spcPts val="0"/>
              </a:spcAft>
              <a:buClrTx/>
              <a:buSzTx/>
              <a:buFont typeface="Arial"/>
              <a:buNone/>
              <a:tabLst/>
              <a:defRPr/>
            </a:pPr>
            <a:r>
              <a:rPr kumimoji="0" lang="en-US" altLang="ja-JP" sz="1200" b="0" i="0" u="none" strike="noStrike" kern="1200" cap="none" spc="0" normalizeH="0" baseline="0" noProof="0" dirty="0">
                <a:ln>
                  <a:noFill/>
                </a:ln>
                <a:solidFill>
                  <a:srgbClr val="ED7D31"/>
                </a:solidFill>
                <a:effectLst/>
                <a:uLnTx/>
                <a:uFillTx/>
                <a:latin typeface="STXinwei" panose="02010800040101010101" pitchFamily="2" charset="-122"/>
                <a:ea typeface="STXinwei" panose="02010800040101010101" pitchFamily="2" charset="-122"/>
                <a:cs typeface="Arial" charset="0"/>
                <a:sym typeface="Arial"/>
              </a:rPr>
              <a:t>Edward F. Crawley</a:t>
            </a:r>
            <a:endParaRPr kumimoji="0" lang="es-ES" sz="1200" b="0" i="0" u="none" strike="noStrike" kern="1200" cap="none" spc="0" normalizeH="0" baseline="0" noProof="0" dirty="0">
              <a:ln>
                <a:noFill/>
              </a:ln>
              <a:solidFill>
                <a:srgbClr val="000000"/>
              </a:solidFill>
              <a:effectLst/>
              <a:uLnTx/>
              <a:uFillTx/>
              <a:latin typeface="STXinwei" panose="02010800040101010101" pitchFamily="2" charset="-122"/>
              <a:ea typeface="STXinwei" panose="02010800040101010101" pitchFamily="2" charset="-122"/>
              <a:cs typeface="Arial" charset="0"/>
              <a:sym typeface="Arial"/>
            </a:endParaRPr>
          </a:p>
        </p:txBody>
      </p:sp>
      <p:pic>
        <p:nvPicPr>
          <p:cNvPr id="2" name="Picture 1">
            <a:extLst>
              <a:ext uri="{FF2B5EF4-FFF2-40B4-BE49-F238E27FC236}">
                <a16:creationId xmlns:a16="http://schemas.microsoft.com/office/drawing/2014/main" id="{BBD792A0-D249-4C43-8CC9-03D841A2F3F7}"/>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692961" y="1971652"/>
            <a:ext cx="4217404" cy="2571750"/>
          </a:xfrm>
          <a:prstGeom prst="rect">
            <a:avLst/>
          </a:prstGeom>
        </p:spPr>
      </p:pic>
    </p:spTree>
    <p:extLst>
      <p:ext uri="{BB962C8B-B14F-4D97-AF65-F5344CB8AC3E}">
        <p14:creationId xmlns:p14="http://schemas.microsoft.com/office/powerpoint/2010/main" val="18371872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What3Words"/>
          <p:cNvSpPr txBox="1">
            <a:spLocks noGrp="1"/>
          </p:cNvSpPr>
          <p:nvPr>
            <p:ph type="title"/>
          </p:nvPr>
        </p:nvSpPr>
        <p:spPr>
          <a:prstGeom prst="rect">
            <a:avLst/>
          </a:prstGeom>
        </p:spPr>
        <p:txBody>
          <a:bodyPr/>
          <a:lstStyle/>
          <a:p>
            <a:pPr algn="ctr"/>
            <a:r>
              <a:rPr lang="en-US" dirty="0"/>
              <a:t>Representing Functions as Paths</a:t>
            </a:r>
            <a:endParaRPr dirty="0"/>
          </a:p>
        </p:txBody>
      </p:sp>
      <p:sp>
        <p:nvSpPr>
          <p:cNvPr id="5" name="Slide Number Placeholder 4">
            <a:extLst>
              <a:ext uri="{FF2B5EF4-FFF2-40B4-BE49-F238E27FC236}">
                <a16:creationId xmlns:a16="http://schemas.microsoft.com/office/drawing/2014/main" id="{049D741F-D9FE-E24F-BDA0-BD969A609CD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33</a:t>
            </a:fld>
            <a:endParaRPr lang="en" dirty="0"/>
          </a:p>
        </p:txBody>
      </p:sp>
      <p:sp>
        <p:nvSpPr>
          <p:cNvPr id="8" name="TextBox 7">
            <a:extLst>
              <a:ext uri="{FF2B5EF4-FFF2-40B4-BE49-F238E27FC236}">
                <a16:creationId xmlns:a16="http://schemas.microsoft.com/office/drawing/2014/main" id="{4A79A232-1D06-964C-8E77-0EC8EB5BBAAB}"/>
              </a:ext>
            </a:extLst>
          </p:cNvPr>
          <p:cNvSpPr txBox="1"/>
          <p:nvPr/>
        </p:nvSpPr>
        <p:spPr>
          <a:xfrm>
            <a:off x="4875601" y="4355440"/>
            <a:ext cx="3659977" cy="307777"/>
          </a:xfrm>
          <a:prstGeom prst="rect">
            <a:avLst/>
          </a:prstGeom>
          <a:noFill/>
        </p:spPr>
        <p:txBody>
          <a:bodyPr wrap="none" rtlCol="0">
            <a:spAutoFit/>
          </a:bodyPr>
          <a:lstStyle/>
          <a:p>
            <a:pPr algn="ctr"/>
            <a:r>
              <a:rPr lang="en-TW" dirty="0"/>
              <a:t>Video Link: </a:t>
            </a:r>
            <a:r>
              <a:rPr lang="en-US" dirty="0">
                <a:hlinkClick r:id="rId2"/>
              </a:rPr>
              <a:t>https://youtu.be/YDdDuq2AGw4</a:t>
            </a:r>
            <a:endParaRPr lang="en-TW" dirty="0"/>
          </a:p>
        </p:txBody>
      </p:sp>
      <p:pic>
        <p:nvPicPr>
          <p:cNvPr id="2" name="Picture 1">
            <a:hlinkClick r:id="rId2"/>
            <a:extLst>
              <a:ext uri="{FF2B5EF4-FFF2-40B4-BE49-F238E27FC236}">
                <a16:creationId xmlns:a16="http://schemas.microsoft.com/office/drawing/2014/main" id="{11857424-0C3C-4242-AF8E-771B1A38D3A0}"/>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055695" y="1204897"/>
            <a:ext cx="3691113" cy="3088731"/>
          </a:xfrm>
          <a:prstGeom prst="rect">
            <a:avLst/>
          </a:prstGeom>
        </p:spPr>
      </p:pic>
      <p:pic>
        <p:nvPicPr>
          <p:cNvPr id="3" name="Picture 2">
            <a:hlinkClick r:id="rId4"/>
            <a:extLst>
              <a:ext uri="{FF2B5EF4-FFF2-40B4-BE49-F238E27FC236}">
                <a16:creationId xmlns:a16="http://schemas.microsoft.com/office/drawing/2014/main" id="{A228E2CB-94BB-0044-A9F3-DC5BE4259AA2}"/>
              </a:ext>
            </a:extLst>
          </p:cNvPr>
          <p:cNvPicPr>
            <a:picLocks noChangeAspect="1"/>
          </p:cNvPicPr>
          <p:nvPr/>
        </p:nvPicPr>
        <p:blipFill>
          <a:blip r:embed="rId5"/>
          <a:stretch>
            <a:fillRect/>
          </a:stretch>
        </p:blipFill>
        <p:spPr>
          <a:xfrm>
            <a:off x="231314" y="1204897"/>
            <a:ext cx="4191963" cy="3099206"/>
          </a:xfrm>
          <a:prstGeom prst="rect">
            <a:avLst/>
          </a:prstGeom>
        </p:spPr>
      </p:pic>
      <p:sp>
        <p:nvSpPr>
          <p:cNvPr id="10" name="TextBox 9">
            <a:extLst>
              <a:ext uri="{FF2B5EF4-FFF2-40B4-BE49-F238E27FC236}">
                <a16:creationId xmlns:a16="http://schemas.microsoft.com/office/drawing/2014/main" id="{6661B27A-2C70-404E-BE8D-CEA80B185D49}"/>
              </a:ext>
            </a:extLst>
          </p:cNvPr>
          <p:cNvSpPr txBox="1"/>
          <p:nvPr/>
        </p:nvSpPr>
        <p:spPr>
          <a:xfrm>
            <a:off x="428086" y="4293628"/>
            <a:ext cx="4020652" cy="307777"/>
          </a:xfrm>
          <a:prstGeom prst="rect">
            <a:avLst/>
          </a:prstGeom>
          <a:noFill/>
        </p:spPr>
        <p:txBody>
          <a:bodyPr wrap="none" rtlCol="0">
            <a:spAutoFit/>
          </a:bodyPr>
          <a:lstStyle/>
          <a:p>
            <a:pPr algn="ctr"/>
            <a:r>
              <a:rPr lang="en-TW" dirty="0"/>
              <a:t>Video Link: </a:t>
            </a:r>
            <a:r>
              <a:rPr lang="en-US" dirty="0">
                <a:hlinkClick r:id="rId4"/>
              </a:rPr>
              <a:t>https://youtu.be/Ft8R3-kPDdk?t=390</a:t>
            </a:r>
            <a:endParaRPr lang="en-TW" dirty="0"/>
          </a:p>
        </p:txBody>
      </p:sp>
    </p:spTree>
    <p:extLst>
      <p:ext uri="{BB962C8B-B14F-4D97-AF65-F5344CB8AC3E}">
        <p14:creationId xmlns:p14="http://schemas.microsoft.com/office/powerpoint/2010/main" val="381139695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What3Words"/>
          <p:cNvSpPr txBox="1">
            <a:spLocks noGrp="1"/>
          </p:cNvSpPr>
          <p:nvPr>
            <p:ph type="title"/>
          </p:nvPr>
        </p:nvSpPr>
        <p:spPr>
          <a:prstGeom prst="rect">
            <a:avLst/>
          </a:prstGeom>
        </p:spPr>
        <p:txBody>
          <a:bodyPr/>
          <a:lstStyle/>
          <a:p>
            <a:pPr algn="ctr"/>
            <a:r>
              <a:rPr lang="en-US" dirty="0"/>
              <a:t>Modeling everything as Types of Functions</a:t>
            </a:r>
            <a:endParaRPr dirty="0"/>
          </a:p>
        </p:txBody>
      </p:sp>
      <p:sp>
        <p:nvSpPr>
          <p:cNvPr id="5" name="Slide Number Placeholder 4">
            <a:extLst>
              <a:ext uri="{FF2B5EF4-FFF2-40B4-BE49-F238E27FC236}">
                <a16:creationId xmlns:a16="http://schemas.microsoft.com/office/drawing/2014/main" id="{049D741F-D9FE-E24F-BDA0-BD969A609CD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34</a:t>
            </a:fld>
            <a:endParaRPr lang="en" dirty="0"/>
          </a:p>
        </p:txBody>
      </p:sp>
      <p:sp>
        <p:nvSpPr>
          <p:cNvPr id="10" name="TextBox 9">
            <a:extLst>
              <a:ext uri="{FF2B5EF4-FFF2-40B4-BE49-F238E27FC236}">
                <a16:creationId xmlns:a16="http://schemas.microsoft.com/office/drawing/2014/main" id="{6661B27A-2C70-404E-BE8D-CEA80B185D49}"/>
              </a:ext>
            </a:extLst>
          </p:cNvPr>
          <p:cNvSpPr txBox="1"/>
          <p:nvPr/>
        </p:nvSpPr>
        <p:spPr>
          <a:xfrm>
            <a:off x="158583" y="3999631"/>
            <a:ext cx="3179075" cy="253916"/>
          </a:xfrm>
          <a:prstGeom prst="rect">
            <a:avLst/>
          </a:prstGeom>
          <a:noFill/>
        </p:spPr>
        <p:txBody>
          <a:bodyPr wrap="none" rtlCol="0">
            <a:spAutoFit/>
          </a:bodyPr>
          <a:lstStyle/>
          <a:p>
            <a:pPr algn="ctr"/>
            <a:r>
              <a:rPr lang="en-TW" sz="1050" dirty="0"/>
              <a:t>Video Link: </a:t>
            </a:r>
            <a:r>
              <a:rPr lang="en-US" sz="1050" dirty="0">
                <a:hlinkClick r:id="rId2"/>
              </a:rPr>
              <a:t>https://youtu.be/qT8NyyRgLDQ?t=274</a:t>
            </a:r>
            <a:endParaRPr lang="en-TW" sz="1050" dirty="0"/>
          </a:p>
        </p:txBody>
      </p:sp>
      <p:pic>
        <p:nvPicPr>
          <p:cNvPr id="4" name="Picture 3">
            <a:hlinkClick r:id="rId2"/>
            <a:extLst>
              <a:ext uri="{FF2B5EF4-FFF2-40B4-BE49-F238E27FC236}">
                <a16:creationId xmlns:a16="http://schemas.microsoft.com/office/drawing/2014/main" id="{6BF5FD20-92E8-794B-B328-0ACFC5031C11}"/>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80250" y="1681311"/>
            <a:ext cx="3135742" cy="2318320"/>
          </a:xfrm>
          <a:prstGeom prst="rect">
            <a:avLst/>
          </a:prstGeom>
        </p:spPr>
      </p:pic>
      <p:pic>
        <p:nvPicPr>
          <p:cNvPr id="6" name="Picture 5">
            <a:hlinkClick r:id="rId4"/>
            <a:extLst>
              <a:ext uri="{FF2B5EF4-FFF2-40B4-BE49-F238E27FC236}">
                <a16:creationId xmlns:a16="http://schemas.microsoft.com/office/drawing/2014/main" id="{43DBA7B7-49F6-594E-86F1-DF48C6B07FDD}"/>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507401" y="1671721"/>
            <a:ext cx="3135742" cy="2318320"/>
          </a:xfrm>
          <a:prstGeom prst="rect">
            <a:avLst/>
          </a:prstGeom>
        </p:spPr>
      </p:pic>
      <p:sp>
        <p:nvSpPr>
          <p:cNvPr id="11" name="TextBox 10">
            <a:extLst>
              <a:ext uri="{FF2B5EF4-FFF2-40B4-BE49-F238E27FC236}">
                <a16:creationId xmlns:a16="http://schemas.microsoft.com/office/drawing/2014/main" id="{5EEED078-68D9-154F-8F94-8760F83689AC}"/>
              </a:ext>
            </a:extLst>
          </p:cNvPr>
          <p:cNvSpPr txBox="1"/>
          <p:nvPr/>
        </p:nvSpPr>
        <p:spPr>
          <a:xfrm>
            <a:off x="3485734" y="3999631"/>
            <a:ext cx="3179075" cy="253916"/>
          </a:xfrm>
          <a:prstGeom prst="rect">
            <a:avLst/>
          </a:prstGeom>
          <a:noFill/>
        </p:spPr>
        <p:txBody>
          <a:bodyPr wrap="none" rtlCol="0">
            <a:spAutoFit/>
          </a:bodyPr>
          <a:lstStyle/>
          <a:p>
            <a:pPr algn="ctr"/>
            <a:r>
              <a:rPr lang="en-TW" sz="1050" dirty="0"/>
              <a:t>Video Link: </a:t>
            </a:r>
            <a:r>
              <a:rPr lang="en-US" sz="1050" dirty="0">
                <a:hlinkClick r:id="rId4"/>
              </a:rPr>
              <a:t>https://youtu.be/qT8NyyRgLDQ?t=493</a:t>
            </a:r>
            <a:endParaRPr lang="en-TW" sz="1050" dirty="0"/>
          </a:p>
        </p:txBody>
      </p:sp>
      <p:sp>
        <p:nvSpPr>
          <p:cNvPr id="9" name="Oval Callout 8">
            <a:hlinkClick r:id="rId6"/>
            <a:extLst>
              <a:ext uri="{FF2B5EF4-FFF2-40B4-BE49-F238E27FC236}">
                <a16:creationId xmlns:a16="http://schemas.microsoft.com/office/drawing/2014/main" id="{46AAA4C6-85EC-7B44-8A4C-4A3D353D23CD}"/>
              </a:ext>
            </a:extLst>
          </p:cNvPr>
          <p:cNvSpPr/>
          <p:nvPr/>
        </p:nvSpPr>
        <p:spPr>
          <a:xfrm>
            <a:off x="6734386" y="1101926"/>
            <a:ext cx="2200589" cy="1982917"/>
          </a:xfrm>
          <a:prstGeom prst="wedgeEllipseCallout">
            <a:avLst>
              <a:gd name="adj1" fmla="val -124943"/>
              <a:gd name="adj2" fmla="val 1607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200" dirty="0">
                <a:hlinkClick r:id="rId7"/>
              </a:rPr>
              <a:t>Because we cannot talk about implementation details,</a:t>
            </a:r>
            <a:r>
              <a:rPr lang="en-US" sz="1200" dirty="0">
                <a:hlinkClick r:id="rId7"/>
              </a:rPr>
              <a:t> s</a:t>
            </a:r>
            <a:r>
              <a:rPr lang="en-TW" sz="1200" dirty="0">
                <a:hlinkClick r:id="rId7"/>
              </a:rPr>
              <a:t>o that two things behaves the same on the outside must be the same.</a:t>
            </a:r>
            <a:endParaRPr lang="en-TW" sz="1200" dirty="0"/>
          </a:p>
          <a:p>
            <a:pPr algn="ctr"/>
            <a:endParaRPr lang="en-TW" sz="1200" dirty="0"/>
          </a:p>
        </p:txBody>
      </p:sp>
      <p:sp>
        <p:nvSpPr>
          <p:cNvPr id="12" name="TextBox 11">
            <a:extLst>
              <a:ext uri="{FF2B5EF4-FFF2-40B4-BE49-F238E27FC236}">
                <a16:creationId xmlns:a16="http://schemas.microsoft.com/office/drawing/2014/main" id="{D2D3F083-1188-B446-9D8D-CAEA5E6398DB}"/>
              </a:ext>
            </a:extLst>
          </p:cNvPr>
          <p:cNvSpPr txBox="1"/>
          <p:nvPr/>
        </p:nvSpPr>
        <p:spPr>
          <a:xfrm>
            <a:off x="6664809" y="3169044"/>
            <a:ext cx="2282997" cy="523220"/>
          </a:xfrm>
          <a:prstGeom prst="rect">
            <a:avLst/>
          </a:prstGeom>
          <a:noFill/>
        </p:spPr>
        <p:txBody>
          <a:bodyPr wrap="none" rtlCol="0">
            <a:spAutoFit/>
          </a:bodyPr>
          <a:lstStyle/>
          <a:p>
            <a:pPr algn="ctr"/>
            <a:r>
              <a:rPr lang="en-TW" dirty="0"/>
              <a:t>This is the nature of </a:t>
            </a:r>
          </a:p>
          <a:p>
            <a:pPr algn="ctr"/>
            <a:r>
              <a:rPr lang="en-TW" dirty="0"/>
              <a:t>Namespace Management.</a:t>
            </a:r>
          </a:p>
        </p:txBody>
      </p:sp>
    </p:spTree>
    <p:extLst>
      <p:ext uri="{BB962C8B-B14F-4D97-AF65-F5344CB8AC3E}">
        <p14:creationId xmlns:p14="http://schemas.microsoft.com/office/powerpoint/2010/main" val="76085652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What3Words"/>
          <p:cNvSpPr txBox="1">
            <a:spLocks noGrp="1"/>
          </p:cNvSpPr>
          <p:nvPr>
            <p:ph type="title"/>
          </p:nvPr>
        </p:nvSpPr>
        <p:spPr>
          <a:xfrm>
            <a:off x="311700" y="445025"/>
            <a:ext cx="8709458" cy="572700"/>
          </a:xfrm>
          <a:prstGeom prst="rect">
            <a:avLst/>
          </a:prstGeom>
        </p:spPr>
        <p:txBody>
          <a:bodyPr/>
          <a:lstStyle/>
          <a:p>
            <a:pPr algn="ctr"/>
            <a:r>
              <a:rPr lang="en-US" dirty="0"/>
              <a:t>Representing Types (names with intensive properties)</a:t>
            </a:r>
            <a:endParaRPr dirty="0"/>
          </a:p>
        </p:txBody>
      </p:sp>
      <p:sp>
        <p:nvSpPr>
          <p:cNvPr id="5" name="Slide Number Placeholder 4">
            <a:extLst>
              <a:ext uri="{FF2B5EF4-FFF2-40B4-BE49-F238E27FC236}">
                <a16:creationId xmlns:a16="http://schemas.microsoft.com/office/drawing/2014/main" id="{049D741F-D9FE-E24F-BDA0-BD969A609CD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35</a:t>
            </a:fld>
            <a:endParaRPr lang="en" dirty="0"/>
          </a:p>
        </p:txBody>
      </p:sp>
      <p:sp>
        <p:nvSpPr>
          <p:cNvPr id="10" name="TextBox 9">
            <a:extLst>
              <a:ext uri="{FF2B5EF4-FFF2-40B4-BE49-F238E27FC236}">
                <a16:creationId xmlns:a16="http://schemas.microsoft.com/office/drawing/2014/main" id="{6661B27A-2C70-404E-BE8D-CEA80B185D49}"/>
              </a:ext>
            </a:extLst>
          </p:cNvPr>
          <p:cNvSpPr txBox="1"/>
          <p:nvPr/>
        </p:nvSpPr>
        <p:spPr>
          <a:xfrm>
            <a:off x="379787" y="4606101"/>
            <a:ext cx="3179075" cy="253916"/>
          </a:xfrm>
          <a:prstGeom prst="rect">
            <a:avLst/>
          </a:prstGeom>
          <a:noFill/>
        </p:spPr>
        <p:txBody>
          <a:bodyPr wrap="none" rtlCol="0">
            <a:spAutoFit/>
          </a:bodyPr>
          <a:lstStyle/>
          <a:p>
            <a:pPr algn="ctr"/>
            <a:r>
              <a:rPr lang="en-TW" sz="1050" dirty="0"/>
              <a:t>Video Link: </a:t>
            </a:r>
            <a:r>
              <a:rPr lang="en-US" sz="1050" dirty="0">
                <a:hlinkClick r:id="rId2"/>
              </a:rPr>
              <a:t>https://youtu.be/SknxggwRPzU?t=139</a:t>
            </a:r>
            <a:endParaRPr lang="en-TW" sz="1050" dirty="0"/>
          </a:p>
        </p:txBody>
      </p:sp>
      <p:sp>
        <p:nvSpPr>
          <p:cNvPr id="11" name="TextBox 10">
            <a:extLst>
              <a:ext uri="{FF2B5EF4-FFF2-40B4-BE49-F238E27FC236}">
                <a16:creationId xmlns:a16="http://schemas.microsoft.com/office/drawing/2014/main" id="{5EEED078-68D9-154F-8F94-8760F83689AC}"/>
              </a:ext>
            </a:extLst>
          </p:cNvPr>
          <p:cNvSpPr txBox="1"/>
          <p:nvPr/>
        </p:nvSpPr>
        <p:spPr>
          <a:xfrm>
            <a:off x="4760856" y="4606101"/>
            <a:ext cx="3217547" cy="253916"/>
          </a:xfrm>
          <a:prstGeom prst="rect">
            <a:avLst/>
          </a:prstGeom>
          <a:noFill/>
        </p:spPr>
        <p:txBody>
          <a:bodyPr wrap="none" rtlCol="0">
            <a:spAutoFit/>
          </a:bodyPr>
          <a:lstStyle/>
          <a:p>
            <a:pPr algn="ctr"/>
            <a:r>
              <a:rPr lang="en-TW" sz="1050" dirty="0"/>
              <a:t>Video Link: </a:t>
            </a:r>
            <a:r>
              <a:rPr lang="en-US" sz="1050" dirty="0">
                <a:hlinkClick r:id="rId3"/>
              </a:rPr>
              <a:t>https://youtu.be/aeRVdYN6fE8?t=2793</a:t>
            </a:r>
            <a:endParaRPr lang="en-TW" sz="1050" dirty="0"/>
          </a:p>
        </p:txBody>
      </p:sp>
      <p:pic>
        <p:nvPicPr>
          <p:cNvPr id="2" name="Picture 1">
            <a:hlinkClick r:id="rId2"/>
            <a:extLst>
              <a:ext uri="{FF2B5EF4-FFF2-40B4-BE49-F238E27FC236}">
                <a16:creationId xmlns:a16="http://schemas.microsoft.com/office/drawing/2014/main" id="{816605A5-67E3-4E4A-840B-0975144F07E0}"/>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20548" y="2271135"/>
            <a:ext cx="3497555" cy="2220830"/>
          </a:xfrm>
          <a:prstGeom prst="rect">
            <a:avLst/>
          </a:prstGeom>
        </p:spPr>
      </p:pic>
      <p:pic>
        <p:nvPicPr>
          <p:cNvPr id="3" name="Picture 2">
            <a:hlinkClick r:id="rId3"/>
            <a:extLst>
              <a:ext uri="{FF2B5EF4-FFF2-40B4-BE49-F238E27FC236}">
                <a16:creationId xmlns:a16="http://schemas.microsoft.com/office/drawing/2014/main" id="{E5588931-9A99-7540-9092-F6E6D8423EA9}"/>
              </a:ext>
            </a:extLst>
          </p:cNvPr>
          <p:cNvPicPr>
            <a:picLocks noChangeAspect="1"/>
          </p:cNvPicPr>
          <p:nvPr/>
        </p:nvPicPr>
        <p:blipFill>
          <a:blip r:embed="rId5"/>
          <a:stretch>
            <a:fillRect/>
          </a:stretch>
        </p:blipFill>
        <p:spPr>
          <a:xfrm>
            <a:off x="3718103" y="1017725"/>
            <a:ext cx="5303055" cy="3474240"/>
          </a:xfrm>
          <a:prstGeom prst="rect">
            <a:avLst/>
          </a:prstGeom>
        </p:spPr>
      </p:pic>
      <p:sp>
        <p:nvSpPr>
          <p:cNvPr id="4" name="TextBox 3">
            <a:extLst>
              <a:ext uri="{FF2B5EF4-FFF2-40B4-BE49-F238E27FC236}">
                <a16:creationId xmlns:a16="http://schemas.microsoft.com/office/drawing/2014/main" id="{C5545F62-30A1-0B4A-A3BD-1C38F85A00F0}"/>
              </a:ext>
            </a:extLst>
          </p:cNvPr>
          <p:cNvSpPr txBox="1"/>
          <p:nvPr/>
        </p:nvSpPr>
        <p:spPr>
          <a:xfrm>
            <a:off x="546603" y="1275098"/>
            <a:ext cx="2845442" cy="738664"/>
          </a:xfrm>
          <a:prstGeom prst="rect">
            <a:avLst/>
          </a:prstGeom>
          <a:noFill/>
        </p:spPr>
        <p:txBody>
          <a:bodyPr wrap="square" rtlCol="0">
            <a:spAutoFit/>
          </a:bodyPr>
          <a:lstStyle/>
          <a:p>
            <a:pPr algn="ctr"/>
            <a:r>
              <a:rPr lang="en-TW" dirty="0"/>
              <a:t>IN a tautological statement, all unique namespaces will possess the same logical meaning.</a:t>
            </a:r>
          </a:p>
        </p:txBody>
      </p:sp>
    </p:spTree>
    <p:extLst>
      <p:ext uri="{BB962C8B-B14F-4D97-AF65-F5344CB8AC3E}">
        <p14:creationId xmlns:p14="http://schemas.microsoft.com/office/powerpoint/2010/main" val="116806614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err="1"/>
              <a:t>NsM</a:t>
            </a:r>
            <a:r>
              <a:rPr lang="en" dirty="0"/>
              <a:t> complements Type Theory</a:t>
            </a:r>
            <a:endParaRPr dirty="0"/>
          </a:p>
        </p:txBody>
      </p:sp>
      <p:sp>
        <p:nvSpPr>
          <p:cNvPr id="2" name="Slide Number Placeholder 1">
            <a:extLst>
              <a:ext uri="{FF2B5EF4-FFF2-40B4-BE49-F238E27FC236}">
                <a16:creationId xmlns:a16="http://schemas.microsoft.com/office/drawing/2014/main" id="{4C23C8AD-B4F8-5447-BB2D-554C9103C2C9}"/>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36</a:t>
            </a:fld>
            <a:endParaRPr kumimoji="0" lang="en" sz="1000" b="0" i="0" u="none" strike="noStrike" kern="0" cap="none" spc="0" normalizeH="0" baseline="0" noProof="0">
              <a:ln>
                <a:noFill/>
              </a:ln>
              <a:solidFill>
                <a:srgbClr val="595959"/>
              </a:solidFill>
              <a:effectLst/>
              <a:uLnTx/>
              <a:uFillTx/>
              <a:latin typeface="Arial"/>
              <a:cs typeface="Arial"/>
              <a:sym typeface="Arial"/>
            </a:endParaRPr>
          </a:p>
        </p:txBody>
      </p:sp>
      <p:sp>
        <p:nvSpPr>
          <p:cNvPr id="3" name="TextBox 2">
            <a:extLst>
              <a:ext uri="{FF2B5EF4-FFF2-40B4-BE49-F238E27FC236}">
                <a16:creationId xmlns:a16="http://schemas.microsoft.com/office/drawing/2014/main" id="{08D0ADE7-CB8E-4D46-BBDE-3A71BEF41297}"/>
              </a:ext>
            </a:extLst>
          </p:cNvPr>
          <p:cNvSpPr txBox="1"/>
          <p:nvPr/>
        </p:nvSpPr>
        <p:spPr>
          <a:xfrm>
            <a:off x="524276" y="1967285"/>
            <a:ext cx="8095486" cy="193899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2400" b="0" i="0" u="none" strike="noStrike" kern="0" cap="none" spc="0" normalizeH="0" baseline="0" noProof="0" dirty="0">
                <a:ln>
                  <a:noFill/>
                </a:ln>
                <a:solidFill>
                  <a:srgbClr val="000000"/>
                </a:solidFill>
                <a:effectLst/>
                <a:uLnTx/>
                <a:uFillTx/>
                <a:latin typeface="Arial"/>
                <a:cs typeface="Arial"/>
                <a:sym typeface="Arial"/>
              </a:rPr>
              <a:t>(Logical) Propositions are types.</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TW" sz="2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2400" b="0" i="0" u="none" strike="noStrike" kern="0" cap="none" spc="0" normalizeH="0" baseline="0" noProof="0" dirty="0">
                <a:ln>
                  <a:noFill/>
                </a:ln>
                <a:solidFill>
                  <a:srgbClr val="000000"/>
                </a:solidFill>
                <a:effectLst/>
                <a:uLnTx/>
                <a:uFillTx/>
                <a:latin typeface="Arial"/>
                <a:cs typeface="Arial"/>
                <a:sym typeface="Arial"/>
              </a:rPr>
              <a:t>Types can be given concrete names.</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TW" sz="2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2400" b="0" i="0" u="none" strike="noStrike" kern="0" cap="none" spc="0" normalizeH="0" baseline="0" noProof="0" dirty="0">
                <a:ln>
                  <a:noFill/>
                </a:ln>
                <a:solidFill>
                  <a:srgbClr val="000000"/>
                </a:solidFill>
                <a:effectLst/>
                <a:uLnTx/>
                <a:uFillTx/>
                <a:latin typeface="Arial"/>
                <a:cs typeface="Arial"/>
                <a:sym typeface="Arial"/>
              </a:rPr>
              <a:t>Significant amount of logical reasoning can be automated.</a:t>
            </a:r>
          </a:p>
        </p:txBody>
      </p:sp>
    </p:spTree>
    <p:extLst>
      <p:ext uri="{BB962C8B-B14F-4D97-AF65-F5344CB8AC3E}">
        <p14:creationId xmlns:p14="http://schemas.microsoft.com/office/powerpoint/2010/main" val="171609944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5744DA6-FCA3-254C-9D35-D23A4B7B6139}"/>
              </a:ext>
            </a:extLst>
          </p:cNvPr>
          <p:cNvSpPr>
            <a:spLocks noGrp="1"/>
          </p:cNvSpPr>
          <p:nvPr>
            <p:ph type="body" idx="1"/>
          </p:nvPr>
        </p:nvSpPr>
        <p:spPr>
          <a:xfrm>
            <a:off x="311700" y="1461153"/>
            <a:ext cx="8520600" cy="1970203"/>
          </a:xfrm>
        </p:spPr>
        <p:txBody>
          <a:bodyPr/>
          <a:lstStyle/>
          <a:p>
            <a:pPr marL="0" indent="0" algn="ctr">
              <a:buNone/>
            </a:pPr>
            <a:r>
              <a:rPr lang="en-US" sz="3600" dirty="0">
                <a:latin typeface="Arial Rounded MT Bold" panose="020F0704030504030204" pitchFamily="34" charset="77"/>
              </a:rPr>
              <a:t>The nature of “arrow” and its Universal expressive powers in Knowledge Representation</a:t>
            </a:r>
            <a:endParaRPr lang="en-TW" sz="4400" dirty="0"/>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37</a:t>
            </a:fld>
            <a:endParaRPr lang="en" dirty="0"/>
          </a:p>
        </p:txBody>
      </p:sp>
    </p:spTree>
    <p:extLst>
      <p:ext uri="{BB962C8B-B14F-4D97-AF65-F5344CB8AC3E}">
        <p14:creationId xmlns:p14="http://schemas.microsoft.com/office/powerpoint/2010/main" val="190024747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5C6BE63-25F5-FB4D-9B8A-7DF0D94E6777}"/>
              </a:ext>
            </a:extLst>
          </p:cNvPr>
          <p:cNvSpPr txBox="1"/>
          <p:nvPr/>
        </p:nvSpPr>
        <p:spPr>
          <a:xfrm>
            <a:off x="1161318" y="76379"/>
            <a:ext cx="6821364" cy="553998"/>
          </a:xfrm>
          <a:prstGeom prst="rect">
            <a:avLst/>
          </a:prstGeom>
          <a:no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 typeface="Arial"/>
              <a:buNone/>
              <a:tabLst/>
              <a:defRPr/>
            </a:pPr>
            <a:r>
              <a:rPr lang="en-US" sz="3000" kern="1200" dirty="0">
                <a:solidFill>
                  <a:schemeClr val="tx1"/>
                </a:solidFill>
                <a:latin typeface="STXinwei" panose="02010800040101010101" pitchFamily="2" charset="-122"/>
                <a:ea typeface="STXinwei" panose="02010800040101010101" pitchFamily="2" charset="-122"/>
              </a:rPr>
              <a:t>A CPU with One instruction</a:t>
            </a:r>
            <a:endParaRPr kumimoji="0" lang="en-US" sz="3000" b="0" i="0" u="none" strike="noStrike" kern="1200" cap="none" spc="0" normalizeH="0" baseline="0" noProof="0" dirty="0">
              <a:ln>
                <a:noFill/>
              </a:ln>
              <a:solidFill>
                <a:schemeClr val="tx1"/>
              </a:solidFill>
              <a:effectLst/>
              <a:uLnTx/>
              <a:uFillTx/>
              <a:latin typeface="STXinwei" panose="02010800040101010101" pitchFamily="2" charset="-122"/>
              <a:ea typeface="STXinwei" panose="02010800040101010101" pitchFamily="2" charset="-122"/>
              <a:cs typeface="Arial"/>
              <a:sym typeface="Arial"/>
            </a:endParaRPr>
          </a:p>
        </p:txBody>
      </p:sp>
      <p:sp>
        <p:nvSpPr>
          <p:cNvPr id="5" name="TextBox 4">
            <a:extLst>
              <a:ext uri="{FF2B5EF4-FFF2-40B4-BE49-F238E27FC236}">
                <a16:creationId xmlns:a16="http://schemas.microsoft.com/office/drawing/2014/main" id="{16EF968C-432F-F248-84DD-779A8258507E}"/>
              </a:ext>
            </a:extLst>
          </p:cNvPr>
          <p:cNvSpPr txBox="1"/>
          <p:nvPr/>
        </p:nvSpPr>
        <p:spPr>
          <a:xfrm>
            <a:off x="352512" y="3908406"/>
            <a:ext cx="4102405" cy="246221"/>
          </a:xfrm>
          <a:prstGeom prst="rect">
            <a:avLst/>
          </a:prstGeom>
          <a:solidFill>
            <a:schemeClr val="bg1"/>
          </a:solidFill>
        </p:spPr>
        <p:txBody>
          <a:bodyPr wrap="none" rtlCol="0">
            <a:spAutoFit/>
          </a:bodyPr>
          <a:lstStyle/>
          <a:p>
            <a:r>
              <a:rPr lang="en-TW" sz="1000" dirty="0">
                <a:solidFill>
                  <a:schemeClr val="tx1"/>
                </a:solidFill>
              </a:rPr>
              <a:t>Stephen Dolan’s </a:t>
            </a:r>
            <a:r>
              <a:rPr lang="en-TW" sz="1000" dirty="0">
                <a:solidFill>
                  <a:schemeClr val="tx1"/>
                </a:solidFill>
                <a:hlinkClick r:id="rId2"/>
              </a:rPr>
              <a:t>paper</a:t>
            </a:r>
            <a:r>
              <a:rPr lang="en-TW" sz="1000" dirty="0">
                <a:solidFill>
                  <a:schemeClr val="tx1"/>
                </a:solidFill>
              </a:rPr>
              <a:t> on Turing Completeness with one instruction</a:t>
            </a:r>
          </a:p>
        </p:txBody>
      </p:sp>
      <p:sp>
        <p:nvSpPr>
          <p:cNvPr id="6" name="TextBox 5">
            <a:extLst>
              <a:ext uri="{FF2B5EF4-FFF2-40B4-BE49-F238E27FC236}">
                <a16:creationId xmlns:a16="http://schemas.microsoft.com/office/drawing/2014/main" id="{E3123EB5-2771-024B-AFB2-760131F04F3C}"/>
              </a:ext>
            </a:extLst>
          </p:cNvPr>
          <p:cNvSpPr txBox="1"/>
          <p:nvPr/>
        </p:nvSpPr>
        <p:spPr>
          <a:xfrm>
            <a:off x="5422698" y="4493426"/>
            <a:ext cx="3044423" cy="307777"/>
          </a:xfrm>
          <a:prstGeom prst="rect">
            <a:avLst/>
          </a:prstGeom>
          <a:noFill/>
        </p:spPr>
        <p:txBody>
          <a:bodyPr wrap="none" rtlCol="0">
            <a:spAutoFit/>
          </a:bodyPr>
          <a:lstStyle/>
          <a:p>
            <a:r>
              <a:rPr lang="en-US" dirty="0">
                <a:hlinkClick r:id="rId3"/>
              </a:rPr>
              <a:t>https://youtu.be/jRZDnetjGuo?t=409</a:t>
            </a:r>
            <a:endParaRPr lang="en-TW" dirty="0"/>
          </a:p>
        </p:txBody>
      </p:sp>
      <p:pic>
        <p:nvPicPr>
          <p:cNvPr id="4" name="Picture 3">
            <a:hlinkClick r:id="rId3"/>
            <a:extLst>
              <a:ext uri="{FF2B5EF4-FFF2-40B4-BE49-F238E27FC236}">
                <a16:creationId xmlns:a16="http://schemas.microsoft.com/office/drawing/2014/main" id="{B79ED1AC-9911-CD44-8197-BA5F8663A7DD}"/>
              </a:ext>
            </a:extLst>
          </p:cNvPr>
          <p:cNvPicPr>
            <a:picLocks noChangeAspect="1"/>
          </p:cNvPicPr>
          <p:nvPr/>
        </p:nvPicPr>
        <p:blipFill>
          <a:blip r:embed="rId4"/>
          <a:stretch>
            <a:fillRect/>
          </a:stretch>
        </p:blipFill>
        <p:spPr>
          <a:xfrm>
            <a:off x="4450109" y="1258253"/>
            <a:ext cx="4199064" cy="2942281"/>
          </a:xfrm>
          <a:prstGeom prst="rect">
            <a:avLst/>
          </a:prstGeom>
        </p:spPr>
      </p:pic>
      <p:pic>
        <p:nvPicPr>
          <p:cNvPr id="8" name="Picture 7">
            <a:hlinkClick r:id="rId2"/>
            <a:extLst>
              <a:ext uri="{FF2B5EF4-FFF2-40B4-BE49-F238E27FC236}">
                <a16:creationId xmlns:a16="http://schemas.microsoft.com/office/drawing/2014/main" id="{5CA03DAB-940A-8244-815C-C666EC171CC4}"/>
              </a:ext>
            </a:extLst>
          </p:cNvPr>
          <p:cNvPicPr>
            <a:picLocks noChangeAspect="1"/>
          </p:cNvPicPr>
          <p:nvPr/>
        </p:nvPicPr>
        <p:blipFill>
          <a:blip r:embed="rId5"/>
          <a:stretch>
            <a:fillRect/>
          </a:stretch>
        </p:blipFill>
        <p:spPr>
          <a:xfrm>
            <a:off x="352512" y="1437364"/>
            <a:ext cx="3959393" cy="1843166"/>
          </a:xfrm>
          <a:prstGeom prst="rect">
            <a:avLst/>
          </a:prstGeom>
        </p:spPr>
      </p:pic>
    </p:spTree>
    <p:extLst>
      <p:ext uri="{BB962C8B-B14F-4D97-AF65-F5344CB8AC3E}">
        <p14:creationId xmlns:p14="http://schemas.microsoft.com/office/powerpoint/2010/main" val="48991514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5C6BE63-25F5-FB4D-9B8A-7DF0D94E6777}"/>
              </a:ext>
            </a:extLst>
          </p:cNvPr>
          <p:cNvSpPr txBox="1"/>
          <p:nvPr/>
        </p:nvSpPr>
        <p:spPr>
          <a:xfrm>
            <a:off x="1161318" y="76379"/>
            <a:ext cx="6821364" cy="553998"/>
          </a:xfrm>
          <a:prstGeom prst="rect">
            <a:avLst/>
          </a:prstGeom>
          <a:no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 typeface="Arial"/>
              <a:buNone/>
              <a:tabLst/>
              <a:defRPr/>
            </a:pPr>
            <a:r>
              <a:rPr lang="en-US" sz="3000" kern="1200" dirty="0">
                <a:solidFill>
                  <a:schemeClr val="tx1"/>
                </a:solidFill>
                <a:latin typeface="STXinwei" panose="02010800040101010101" pitchFamily="2" charset="-122"/>
                <a:ea typeface="STXinwei" panose="02010800040101010101" pitchFamily="2" charset="-122"/>
              </a:rPr>
              <a:t>One instruction for All Computation</a:t>
            </a:r>
            <a:endParaRPr kumimoji="0" lang="en-US" sz="3000" b="0" i="0" u="none" strike="noStrike" kern="1200" cap="none" spc="0" normalizeH="0" baseline="0" noProof="0" dirty="0">
              <a:ln>
                <a:noFill/>
              </a:ln>
              <a:solidFill>
                <a:schemeClr val="tx1"/>
              </a:solidFill>
              <a:effectLst/>
              <a:uLnTx/>
              <a:uFillTx/>
              <a:latin typeface="STXinwei" panose="02010800040101010101" pitchFamily="2" charset="-122"/>
              <a:ea typeface="STXinwei" panose="02010800040101010101" pitchFamily="2" charset="-122"/>
              <a:cs typeface="Arial"/>
              <a:sym typeface="Arial"/>
            </a:endParaRPr>
          </a:p>
        </p:txBody>
      </p:sp>
      <p:sp>
        <p:nvSpPr>
          <p:cNvPr id="5" name="TextBox 4">
            <a:extLst>
              <a:ext uri="{FF2B5EF4-FFF2-40B4-BE49-F238E27FC236}">
                <a16:creationId xmlns:a16="http://schemas.microsoft.com/office/drawing/2014/main" id="{16EF968C-432F-F248-84DD-779A8258507E}"/>
              </a:ext>
            </a:extLst>
          </p:cNvPr>
          <p:cNvSpPr txBox="1"/>
          <p:nvPr/>
        </p:nvSpPr>
        <p:spPr>
          <a:xfrm>
            <a:off x="1672265" y="4599619"/>
            <a:ext cx="5678157" cy="307777"/>
          </a:xfrm>
          <a:prstGeom prst="rect">
            <a:avLst/>
          </a:prstGeom>
          <a:solidFill>
            <a:schemeClr val="bg1"/>
          </a:solidFill>
        </p:spPr>
        <p:txBody>
          <a:bodyPr wrap="none" rtlCol="0">
            <a:spAutoFit/>
          </a:bodyPr>
          <a:lstStyle/>
          <a:p>
            <a:r>
              <a:rPr lang="en-TW" dirty="0">
                <a:solidFill>
                  <a:schemeClr val="tx1"/>
                </a:solidFill>
              </a:rPr>
              <a:t>Representing all computational actions with just one instruction, MOV</a:t>
            </a:r>
          </a:p>
        </p:txBody>
      </p:sp>
      <p:pic>
        <p:nvPicPr>
          <p:cNvPr id="2" name="Picture 1">
            <a:hlinkClick r:id="rId2"/>
            <a:extLst>
              <a:ext uri="{FF2B5EF4-FFF2-40B4-BE49-F238E27FC236}">
                <a16:creationId xmlns:a16="http://schemas.microsoft.com/office/drawing/2014/main" id="{0021746A-975D-1841-8A10-36CA27ABD002}"/>
              </a:ext>
            </a:extLst>
          </p:cNvPr>
          <p:cNvPicPr>
            <a:picLocks noChangeAspect="1"/>
          </p:cNvPicPr>
          <p:nvPr/>
        </p:nvPicPr>
        <p:blipFill>
          <a:blip r:embed="rId3"/>
          <a:stretch>
            <a:fillRect/>
          </a:stretch>
        </p:blipFill>
        <p:spPr>
          <a:xfrm>
            <a:off x="218395" y="615580"/>
            <a:ext cx="5094145" cy="3419845"/>
          </a:xfrm>
          <a:prstGeom prst="rect">
            <a:avLst/>
          </a:prstGeom>
        </p:spPr>
      </p:pic>
      <p:sp>
        <p:nvSpPr>
          <p:cNvPr id="6" name="TextBox 5">
            <a:extLst>
              <a:ext uri="{FF2B5EF4-FFF2-40B4-BE49-F238E27FC236}">
                <a16:creationId xmlns:a16="http://schemas.microsoft.com/office/drawing/2014/main" id="{E3123EB5-2771-024B-AFB2-760131F04F3C}"/>
              </a:ext>
            </a:extLst>
          </p:cNvPr>
          <p:cNvSpPr txBox="1"/>
          <p:nvPr/>
        </p:nvSpPr>
        <p:spPr>
          <a:xfrm>
            <a:off x="3974177" y="3975051"/>
            <a:ext cx="3435556" cy="307777"/>
          </a:xfrm>
          <a:prstGeom prst="rect">
            <a:avLst/>
          </a:prstGeom>
          <a:noFill/>
        </p:spPr>
        <p:txBody>
          <a:bodyPr wrap="none" rtlCol="0">
            <a:spAutoFit/>
          </a:bodyPr>
          <a:lstStyle/>
          <a:p>
            <a:r>
              <a:rPr lang="en-US" dirty="0">
                <a:hlinkClick r:id="rId4"/>
              </a:rPr>
              <a:t>https://</a:t>
            </a:r>
            <a:r>
              <a:rPr lang="en-US" dirty="0" err="1">
                <a:hlinkClick r:id="rId4"/>
              </a:rPr>
              <a:t>youtu.be</a:t>
            </a:r>
            <a:r>
              <a:rPr lang="en-US" dirty="0">
                <a:hlinkClick r:id="rId4"/>
              </a:rPr>
              <a:t>/NmWwRmvjAE8?t=1037</a:t>
            </a:r>
            <a:endParaRPr lang="en-TW" dirty="0"/>
          </a:p>
        </p:txBody>
      </p:sp>
      <p:pic>
        <p:nvPicPr>
          <p:cNvPr id="7" name="Picture 6">
            <a:hlinkClick r:id="rId4"/>
            <a:extLst>
              <a:ext uri="{FF2B5EF4-FFF2-40B4-BE49-F238E27FC236}">
                <a16:creationId xmlns:a16="http://schemas.microsoft.com/office/drawing/2014/main" id="{700BD234-D4A9-CE46-AE32-36620AAD0D97}"/>
              </a:ext>
            </a:extLst>
          </p:cNvPr>
          <p:cNvPicPr>
            <a:picLocks noChangeAspect="1"/>
          </p:cNvPicPr>
          <p:nvPr/>
        </p:nvPicPr>
        <p:blipFill>
          <a:blip r:embed="rId5"/>
          <a:stretch>
            <a:fillRect/>
          </a:stretch>
        </p:blipFill>
        <p:spPr>
          <a:xfrm>
            <a:off x="3144883" y="615580"/>
            <a:ext cx="5094145" cy="3419845"/>
          </a:xfrm>
          <a:prstGeom prst="rect">
            <a:avLst/>
          </a:prstGeom>
        </p:spPr>
      </p:pic>
    </p:spTree>
    <p:extLst>
      <p:ext uri="{BB962C8B-B14F-4D97-AF65-F5344CB8AC3E}">
        <p14:creationId xmlns:p14="http://schemas.microsoft.com/office/powerpoint/2010/main" val="27364579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A simple exercise</a:t>
            </a:r>
          </a:p>
        </p:txBody>
      </p:sp>
      <p:sp>
        <p:nvSpPr>
          <p:cNvPr id="3" name="Text Placeholder 2">
            <a:extLst>
              <a:ext uri="{FF2B5EF4-FFF2-40B4-BE49-F238E27FC236}">
                <a16:creationId xmlns:a16="http://schemas.microsoft.com/office/drawing/2014/main" id="{A5744DA6-FCA3-254C-9D35-D23A4B7B6139}"/>
              </a:ext>
            </a:extLst>
          </p:cNvPr>
          <p:cNvSpPr>
            <a:spLocks noGrp="1"/>
          </p:cNvSpPr>
          <p:nvPr>
            <p:ph type="body" idx="1"/>
          </p:nvPr>
        </p:nvSpPr>
        <p:spPr>
          <a:xfrm>
            <a:off x="311700" y="1152475"/>
            <a:ext cx="8520600" cy="897389"/>
          </a:xfrm>
        </p:spPr>
        <p:txBody>
          <a:bodyPr/>
          <a:lstStyle/>
          <a:p>
            <a:pPr marL="0" indent="0" algn="ctr">
              <a:buNone/>
            </a:pPr>
            <a:r>
              <a:rPr lang="en-US" sz="2400" dirty="0">
                <a:latin typeface="Arial Rounded MT Bold" panose="020F0704030504030204" pitchFamily="34" charset="77"/>
              </a:rPr>
              <a:t>Can you connect the dots from </a:t>
            </a:r>
          </a:p>
          <a:p>
            <a:pPr marL="0" indent="0" algn="ctr">
              <a:buNone/>
            </a:pPr>
            <a:r>
              <a:rPr lang="en-US" sz="2400" dirty="0">
                <a:latin typeface="Arial Rounded MT Bold" panose="020F0704030504030204" pitchFamily="34" charset="77"/>
              </a:rPr>
              <a:t>A to A’, B to B’, and C to C’ without crossing any lines?</a:t>
            </a:r>
            <a:endParaRPr lang="en-TW" sz="3200" dirty="0"/>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a:t>
            </a:fld>
            <a:endParaRPr lang="en" dirty="0"/>
          </a:p>
        </p:txBody>
      </p:sp>
      <p:sp>
        <p:nvSpPr>
          <p:cNvPr id="5" name="Oval 4">
            <a:extLst>
              <a:ext uri="{FF2B5EF4-FFF2-40B4-BE49-F238E27FC236}">
                <a16:creationId xmlns:a16="http://schemas.microsoft.com/office/drawing/2014/main" id="{E237D939-7D84-4F40-A1E0-1450A9218177}"/>
              </a:ext>
            </a:extLst>
          </p:cNvPr>
          <p:cNvSpPr/>
          <p:nvPr/>
        </p:nvSpPr>
        <p:spPr>
          <a:xfrm>
            <a:off x="3195149" y="2191807"/>
            <a:ext cx="2753250" cy="27390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6" name="TextBox 5">
            <a:extLst>
              <a:ext uri="{FF2B5EF4-FFF2-40B4-BE49-F238E27FC236}">
                <a16:creationId xmlns:a16="http://schemas.microsoft.com/office/drawing/2014/main" id="{9E7BA832-80EC-0247-A4FE-BAE85262A0AC}"/>
              </a:ext>
            </a:extLst>
          </p:cNvPr>
          <p:cNvSpPr txBox="1"/>
          <p:nvPr/>
        </p:nvSpPr>
        <p:spPr>
          <a:xfrm>
            <a:off x="4419554" y="2184614"/>
            <a:ext cx="304892" cy="307777"/>
          </a:xfrm>
          <a:prstGeom prst="rect">
            <a:avLst/>
          </a:prstGeom>
          <a:noFill/>
        </p:spPr>
        <p:txBody>
          <a:bodyPr wrap="square" rtlCol="0">
            <a:spAutoFit/>
          </a:bodyPr>
          <a:lstStyle/>
          <a:p>
            <a:r>
              <a:rPr lang="en-TW" dirty="0"/>
              <a:t>A</a:t>
            </a:r>
          </a:p>
        </p:txBody>
      </p:sp>
      <p:sp>
        <p:nvSpPr>
          <p:cNvPr id="7" name="TextBox 6">
            <a:extLst>
              <a:ext uri="{FF2B5EF4-FFF2-40B4-BE49-F238E27FC236}">
                <a16:creationId xmlns:a16="http://schemas.microsoft.com/office/drawing/2014/main" id="{AEED0AE9-13B7-4E42-9F07-29700ECC623D}"/>
              </a:ext>
            </a:extLst>
          </p:cNvPr>
          <p:cNvSpPr txBox="1"/>
          <p:nvPr/>
        </p:nvSpPr>
        <p:spPr>
          <a:xfrm>
            <a:off x="4381919" y="4923692"/>
            <a:ext cx="380162" cy="307777"/>
          </a:xfrm>
          <a:prstGeom prst="rect">
            <a:avLst/>
          </a:prstGeom>
          <a:noFill/>
        </p:spPr>
        <p:txBody>
          <a:bodyPr wrap="square" rtlCol="0">
            <a:spAutoFit/>
          </a:bodyPr>
          <a:lstStyle/>
          <a:p>
            <a:r>
              <a:rPr lang="en-TW" dirty="0"/>
              <a:t>A’</a:t>
            </a:r>
          </a:p>
        </p:txBody>
      </p:sp>
      <p:sp>
        <p:nvSpPr>
          <p:cNvPr id="8" name="Oval 7">
            <a:extLst>
              <a:ext uri="{FF2B5EF4-FFF2-40B4-BE49-F238E27FC236}">
                <a16:creationId xmlns:a16="http://schemas.microsoft.com/office/drawing/2014/main" id="{6B2E2FF8-85EE-424F-9D2D-7ADC5A9D3CCA}"/>
              </a:ext>
            </a:extLst>
          </p:cNvPr>
          <p:cNvSpPr/>
          <p:nvPr/>
        </p:nvSpPr>
        <p:spPr>
          <a:xfrm>
            <a:off x="4517774" y="2123421"/>
            <a:ext cx="108000" cy="108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9" name="Oval 8">
            <a:extLst>
              <a:ext uri="{FF2B5EF4-FFF2-40B4-BE49-F238E27FC236}">
                <a16:creationId xmlns:a16="http://schemas.microsoft.com/office/drawing/2014/main" id="{2E6B35C2-1F03-254B-8AEC-C22A8B1A3F84}"/>
              </a:ext>
            </a:extLst>
          </p:cNvPr>
          <p:cNvSpPr/>
          <p:nvPr/>
        </p:nvSpPr>
        <p:spPr>
          <a:xfrm>
            <a:off x="4475543" y="4876885"/>
            <a:ext cx="108000" cy="108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nvGrpSpPr>
          <p:cNvPr id="15" name="Group 14">
            <a:extLst>
              <a:ext uri="{FF2B5EF4-FFF2-40B4-BE49-F238E27FC236}">
                <a16:creationId xmlns:a16="http://schemas.microsoft.com/office/drawing/2014/main" id="{75B44B3D-FF83-2844-9E37-88E3049507D8}"/>
              </a:ext>
            </a:extLst>
          </p:cNvPr>
          <p:cNvGrpSpPr/>
          <p:nvPr/>
        </p:nvGrpSpPr>
        <p:grpSpPr>
          <a:xfrm>
            <a:off x="2872107" y="3497468"/>
            <a:ext cx="377268" cy="343077"/>
            <a:chOff x="2872107" y="3497468"/>
            <a:chExt cx="377268" cy="343077"/>
          </a:xfrm>
        </p:grpSpPr>
        <p:sp>
          <p:nvSpPr>
            <p:cNvPr id="10" name="TextBox 9">
              <a:extLst>
                <a:ext uri="{FF2B5EF4-FFF2-40B4-BE49-F238E27FC236}">
                  <a16:creationId xmlns:a16="http://schemas.microsoft.com/office/drawing/2014/main" id="{A1E0889A-1DC4-8847-AB9B-4CD50673E30A}"/>
                </a:ext>
              </a:extLst>
            </p:cNvPr>
            <p:cNvSpPr txBox="1"/>
            <p:nvPr/>
          </p:nvSpPr>
          <p:spPr>
            <a:xfrm>
              <a:off x="2872107" y="3532768"/>
              <a:ext cx="304892" cy="307777"/>
            </a:xfrm>
            <a:prstGeom prst="rect">
              <a:avLst/>
            </a:prstGeom>
            <a:noFill/>
          </p:spPr>
          <p:txBody>
            <a:bodyPr wrap="square" rtlCol="0">
              <a:spAutoFit/>
            </a:bodyPr>
            <a:lstStyle/>
            <a:p>
              <a:r>
                <a:rPr lang="en-TW" dirty="0"/>
                <a:t>B</a:t>
              </a:r>
            </a:p>
          </p:txBody>
        </p:sp>
        <p:sp>
          <p:nvSpPr>
            <p:cNvPr id="11" name="Oval 10">
              <a:extLst>
                <a:ext uri="{FF2B5EF4-FFF2-40B4-BE49-F238E27FC236}">
                  <a16:creationId xmlns:a16="http://schemas.microsoft.com/office/drawing/2014/main" id="{28DD9D88-1EC2-B743-BAF7-CA9162E6776B}"/>
                </a:ext>
              </a:extLst>
            </p:cNvPr>
            <p:cNvSpPr/>
            <p:nvPr/>
          </p:nvSpPr>
          <p:spPr>
            <a:xfrm>
              <a:off x="3141375" y="3497468"/>
              <a:ext cx="108000" cy="108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grpSp>
        <p:nvGrpSpPr>
          <p:cNvPr id="14" name="Group 13">
            <a:extLst>
              <a:ext uri="{FF2B5EF4-FFF2-40B4-BE49-F238E27FC236}">
                <a16:creationId xmlns:a16="http://schemas.microsoft.com/office/drawing/2014/main" id="{C638CF1D-5819-784F-91B1-A4A92BC635F1}"/>
              </a:ext>
            </a:extLst>
          </p:cNvPr>
          <p:cNvGrpSpPr/>
          <p:nvPr/>
        </p:nvGrpSpPr>
        <p:grpSpPr>
          <a:xfrm>
            <a:off x="4811393" y="3497468"/>
            <a:ext cx="358892" cy="415777"/>
            <a:chOff x="4811393" y="3497468"/>
            <a:chExt cx="358892" cy="415777"/>
          </a:xfrm>
        </p:grpSpPr>
        <p:sp>
          <p:nvSpPr>
            <p:cNvPr id="12" name="Oval 11">
              <a:extLst>
                <a:ext uri="{FF2B5EF4-FFF2-40B4-BE49-F238E27FC236}">
                  <a16:creationId xmlns:a16="http://schemas.microsoft.com/office/drawing/2014/main" id="{45734774-CE71-D84E-80A8-12E51A469568}"/>
                </a:ext>
              </a:extLst>
            </p:cNvPr>
            <p:cNvSpPr/>
            <p:nvPr/>
          </p:nvSpPr>
          <p:spPr>
            <a:xfrm>
              <a:off x="5062285" y="3497468"/>
              <a:ext cx="108000" cy="108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3" name="TextBox 12">
              <a:extLst>
                <a:ext uri="{FF2B5EF4-FFF2-40B4-BE49-F238E27FC236}">
                  <a16:creationId xmlns:a16="http://schemas.microsoft.com/office/drawing/2014/main" id="{737A2FBA-5F00-7B4E-B84B-F2E55CE03887}"/>
                </a:ext>
              </a:extLst>
            </p:cNvPr>
            <p:cNvSpPr txBox="1"/>
            <p:nvPr/>
          </p:nvSpPr>
          <p:spPr>
            <a:xfrm>
              <a:off x="4811393" y="3605468"/>
              <a:ext cx="358892" cy="307777"/>
            </a:xfrm>
            <a:prstGeom prst="rect">
              <a:avLst/>
            </a:prstGeom>
            <a:noFill/>
          </p:spPr>
          <p:txBody>
            <a:bodyPr wrap="square" rtlCol="0">
              <a:spAutoFit/>
            </a:bodyPr>
            <a:lstStyle/>
            <a:p>
              <a:r>
                <a:rPr lang="en-TW" dirty="0"/>
                <a:t>B’</a:t>
              </a:r>
            </a:p>
          </p:txBody>
        </p:sp>
      </p:grpSp>
      <p:grpSp>
        <p:nvGrpSpPr>
          <p:cNvPr id="16" name="Group 15">
            <a:extLst>
              <a:ext uri="{FF2B5EF4-FFF2-40B4-BE49-F238E27FC236}">
                <a16:creationId xmlns:a16="http://schemas.microsoft.com/office/drawing/2014/main" id="{7C26EC96-E956-624F-BFB9-3F5961EE0033}"/>
              </a:ext>
            </a:extLst>
          </p:cNvPr>
          <p:cNvGrpSpPr/>
          <p:nvPr/>
        </p:nvGrpSpPr>
        <p:grpSpPr>
          <a:xfrm>
            <a:off x="5909468" y="3407457"/>
            <a:ext cx="354862" cy="307777"/>
            <a:chOff x="3141375" y="3408840"/>
            <a:chExt cx="354862" cy="307777"/>
          </a:xfrm>
        </p:grpSpPr>
        <p:sp>
          <p:nvSpPr>
            <p:cNvPr id="17" name="TextBox 16">
              <a:extLst>
                <a:ext uri="{FF2B5EF4-FFF2-40B4-BE49-F238E27FC236}">
                  <a16:creationId xmlns:a16="http://schemas.microsoft.com/office/drawing/2014/main" id="{016669C0-A2F5-0C49-A438-E9497F3F497B}"/>
                </a:ext>
              </a:extLst>
            </p:cNvPr>
            <p:cNvSpPr txBox="1"/>
            <p:nvPr/>
          </p:nvSpPr>
          <p:spPr>
            <a:xfrm flipH="1">
              <a:off x="3176999" y="3408840"/>
              <a:ext cx="319238" cy="307777"/>
            </a:xfrm>
            <a:prstGeom prst="rect">
              <a:avLst/>
            </a:prstGeom>
            <a:noFill/>
          </p:spPr>
          <p:txBody>
            <a:bodyPr wrap="square" rtlCol="0">
              <a:spAutoFit/>
            </a:bodyPr>
            <a:lstStyle/>
            <a:p>
              <a:r>
                <a:rPr lang="en-TW" dirty="0"/>
                <a:t>C</a:t>
              </a:r>
            </a:p>
          </p:txBody>
        </p:sp>
        <p:sp>
          <p:nvSpPr>
            <p:cNvPr id="18" name="Oval 17">
              <a:extLst>
                <a:ext uri="{FF2B5EF4-FFF2-40B4-BE49-F238E27FC236}">
                  <a16:creationId xmlns:a16="http://schemas.microsoft.com/office/drawing/2014/main" id="{2ABBEAC2-7989-BB4C-B5CF-1F27D198ED04}"/>
                </a:ext>
              </a:extLst>
            </p:cNvPr>
            <p:cNvSpPr/>
            <p:nvPr/>
          </p:nvSpPr>
          <p:spPr>
            <a:xfrm>
              <a:off x="3141375" y="3497468"/>
              <a:ext cx="108000" cy="108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grpSp>
        <p:nvGrpSpPr>
          <p:cNvPr id="19" name="Group 18">
            <a:extLst>
              <a:ext uri="{FF2B5EF4-FFF2-40B4-BE49-F238E27FC236}">
                <a16:creationId xmlns:a16="http://schemas.microsoft.com/office/drawing/2014/main" id="{0D95A748-6E31-7642-AEF8-6CA0AABC8564}"/>
              </a:ext>
            </a:extLst>
          </p:cNvPr>
          <p:cNvGrpSpPr/>
          <p:nvPr/>
        </p:nvGrpSpPr>
        <p:grpSpPr>
          <a:xfrm>
            <a:off x="3696793" y="3497468"/>
            <a:ext cx="358892" cy="415777"/>
            <a:chOff x="4811393" y="3497468"/>
            <a:chExt cx="358892" cy="415777"/>
          </a:xfrm>
        </p:grpSpPr>
        <p:sp>
          <p:nvSpPr>
            <p:cNvPr id="20" name="Oval 19">
              <a:extLst>
                <a:ext uri="{FF2B5EF4-FFF2-40B4-BE49-F238E27FC236}">
                  <a16:creationId xmlns:a16="http://schemas.microsoft.com/office/drawing/2014/main" id="{E0A19CC6-3265-2344-B626-F703DA26025A}"/>
                </a:ext>
              </a:extLst>
            </p:cNvPr>
            <p:cNvSpPr/>
            <p:nvPr/>
          </p:nvSpPr>
          <p:spPr>
            <a:xfrm>
              <a:off x="5062285" y="3497468"/>
              <a:ext cx="108000" cy="108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21" name="TextBox 20">
              <a:extLst>
                <a:ext uri="{FF2B5EF4-FFF2-40B4-BE49-F238E27FC236}">
                  <a16:creationId xmlns:a16="http://schemas.microsoft.com/office/drawing/2014/main" id="{5C429E88-9E68-8A46-8DD5-7C3382232C35}"/>
                </a:ext>
              </a:extLst>
            </p:cNvPr>
            <p:cNvSpPr txBox="1"/>
            <p:nvPr/>
          </p:nvSpPr>
          <p:spPr>
            <a:xfrm>
              <a:off x="4811393" y="3605468"/>
              <a:ext cx="358892" cy="307777"/>
            </a:xfrm>
            <a:prstGeom prst="rect">
              <a:avLst/>
            </a:prstGeom>
            <a:noFill/>
          </p:spPr>
          <p:txBody>
            <a:bodyPr wrap="square" rtlCol="0">
              <a:spAutoFit/>
            </a:bodyPr>
            <a:lstStyle/>
            <a:p>
              <a:r>
                <a:rPr lang="en-TW" dirty="0"/>
                <a:t>C’</a:t>
              </a:r>
            </a:p>
          </p:txBody>
        </p:sp>
      </p:grpSp>
    </p:spTree>
    <p:extLst>
      <p:ext uri="{BB962C8B-B14F-4D97-AF65-F5344CB8AC3E}">
        <p14:creationId xmlns:p14="http://schemas.microsoft.com/office/powerpoint/2010/main" val="203552173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2" name="TextBox 1"/>
          <p:cNvSpPr txBox="1"/>
          <p:nvPr/>
        </p:nvSpPr>
        <p:spPr>
          <a:xfrm>
            <a:off x="1470153" y="490023"/>
            <a:ext cx="6948377" cy="523220"/>
          </a:xfrm>
          <a:prstGeom prst="rect">
            <a:avLst/>
          </a:prstGeom>
          <a:noFill/>
        </p:spPr>
        <p:txBody>
          <a:bodyPr wrap="none" rtlCol="0">
            <a:spAutoFit/>
          </a:bodyPr>
          <a:lstStyle/>
          <a:p>
            <a:pPr marL="0" marR="0" lvl="0" indent="0" algn="ctr" defTabSz="685800" rtl="0" eaLnBrk="1" fontAlgn="auto" latinLnBrk="0" hangingPunct="1">
              <a:lnSpc>
                <a:spcPct val="100000"/>
              </a:lnSpc>
              <a:spcBef>
                <a:spcPts val="0"/>
              </a:spcBef>
              <a:spcAft>
                <a:spcPts val="0"/>
              </a:spcAft>
              <a:buClrTx/>
              <a:buSzTx/>
              <a:buFont typeface="Arial"/>
              <a:buNone/>
              <a:tabLst/>
              <a:defRPr/>
            </a:pPr>
            <a:r>
              <a:rPr kumimoji="0" lang="en-US" sz="2800" b="0" i="0" u="none" strike="noStrike" kern="1200" cap="none" spc="0" normalizeH="0" baseline="0" noProof="0" dirty="0">
                <a:ln>
                  <a:noFill/>
                </a:ln>
                <a:solidFill>
                  <a:schemeClr val="tx1"/>
                </a:solidFill>
                <a:effectLst/>
                <a:uLnTx/>
                <a:uFillTx/>
                <a:latin typeface="Calibri"/>
                <a:ea typeface="+mn-ea"/>
                <a:cs typeface="Arial"/>
                <a:sym typeface="Arial"/>
              </a:rPr>
              <a:t>The Master Algorithm that will rule the world?</a:t>
            </a:r>
          </a:p>
        </p:txBody>
      </p:sp>
      <p:sp>
        <p:nvSpPr>
          <p:cNvPr id="5" name="Slide Number Placeholder 3">
            <a:extLst>
              <a:ext uri="{FF2B5EF4-FFF2-40B4-BE49-F238E27FC236}">
                <a16:creationId xmlns:a16="http://schemas.microsoft.com/office/drawing/2014/main" id="{20A2E2EC-088C-A548-84E2-B85EC8A64F2E}"/>
              </a:ext>
            </a:extLst>
          </p:cNvPr>
          <p:cNvSpPr txBox="1">
            <a:spLocks/>
          </p:cNvSpPr>
          <p:nvPr/>
        </p:nvSpPr>
        <p:spPr>
          <a:xfrm>
            <a:off x="6457950" y="4767264"/>
            <a:ext cx="2057400" cy="274637"/>
          </a:xfrm>
          <a:prstGeom prst="rect">
            <a:avLst/>
          </a:prstGeom>
        </p:spPr>
        <p:txBody>
          <a:bodyPr vert="horz" lIns="68580" tIns="34290" rIns="68580" bIns="3429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685783" rtl="0" eaLnBrk="0" fontAlgn="base" latinLnBrk="0" hangingPunct="0">
              <a:lnSpc>
                <a:spcPct val="100000"/>
              </a:lnSpc>
              <a:spcBef>
                <a:spcPct val="0"/>
              </a:spcBef>
              <a:spcAft>
                <a:spcPct val="0"/>
              </a:spcAft>
              <a:buClrTx/>
              <a:buSzTx/>
              <a:buFont typeface="Arial"/>
              <a:buNone/>
              <a:tabLst/>
              <a:defRPr/>
            </a:pPr>
            <a:fld id="{34F1E86F-CBF7-4DF7-824A-AB405C555AAE}" type="slidenum">
              <a:rPr kumimoji="0" lang="zh-CN" altLang="en-US" sz="1300" b="0" i="0" u="none" strike="noStrike" kern="1200" cap="none" spc="0" normalizeH="0" baseline="0" noProof="0">
                <a:ln>
                  <a:noFill/>
                </a:ln>
                <a:solidFill>
                  <a:srgbClr val="000000"/>
                </a:solidFill>
                <a:effectLst/>
                <a:uLnTx/>
                <a:uFillTx/>
                <a:latin typeface="Calibri"/>
                <a:ea typeface="宋体" panose="02010600030101010101" pitchFamily="2" charset="-122"/>
                <a:cs typeface="+mn-cs"/>
                <a:sym typeface="Arial"/>
              </a:rPr>
              <a:pPr marL="0" marR="0" lvl="0" indent="0" algn="ctr" defTabSz="685783" rtl="0" eaLnBrk="0" fontAlgn="base" latinLnBrk="0" hangingPunct="0">
                <a:lnSpc>
                  <a:spcPct val="100000"/>
                </a:lnSpc>
                <a:spcBef>
                  <a:spcPct val="0"/>
                </a:spcBef>
                <a:spcAft>
                  <a:spcPct val="0"/>
                </a:spcAft>
                <a:buClrTx/>
                <a:buSzTx/>
                <a:buFont typeface="Arial"/>
                <a:buNone/>
                <a:tabLst/>
                <a:defRPr/>
              </a:pPr>
              <a:t>40</a:t>
            </a:fld>
            <a:endParaRPr kumimoji="0" lang="zh-CN" altLang="en-US" sz="1300" b="0" i="0" u="none" strike="noStrike" kern="1200" cap="none" spc="0" normalizeH="0" baseline="0" noProof="0">
              <a:ln>
                <a:noFill/>
              </a:ln>
              <a:solidFill>
                <a:srgbClr val="000000"/>
              </a:solidFill>
              <a:effectLst/>
              <a:uLnTx/>
              <a:uFillTx/>
              <a:latin typeface="Calibri"/>
              <a:ea typeface="宋体" panose="02010600030101010101" pitchFamily="2" charset="-122"/>
              <a:cs typeface="+mn-cs"/>
              <a:sym typeface="Arial"/>
            </a:endParaRPr>
          </a:p>
        </p:txBody>
      </p:sp>
      <p:pic>
        <p:nvPicPr>
          <p:cNvPr id="6" name="Picture 5">
            <a:extLst>
              <a:ext uri="{FF2B5EF4-FFF2-40B4-BE49-F238E27FC236}">
                <a16:creationId xmlns:a16="http://schemas.microsoft.com/office/drawing/2014/main" id="{1A66E2DA-80D8-994A-BBDA-66095A96AA97}"/>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438841" y="1262285"/>
            <a:ext cx="2313333" cy="3542505"/>
          </a:xfrm>
          <a:prstGeom prst="rect">
            <a:avLst/>
          </a:prstGeom>
        </p:spPr>
      </p:pic>
      <p:sp>
        <p:nvSpPr>
          <p:cNvPr id="7" name="TextBox 6">
            <a:extLst>
              <a:ext uri="{FF2B5EF4-FFF2-40B4-BE49-F238E27FC236}">
                <a16:creationId xmlns:a16="http://schemas.microsoft.com/office/drawing/2014/main" id="{D355B55F-7935-EA42-A453-C5356E8B8913}"/>
              </a:ext>
            </a:extLst>
          </p:cNvPr>
          <p:cNvSpPr txBox="1"/>
          <p:nvPr/>
        </p:nvSpPr>
        <p:spPr>
          <a:xfrm>
            <a:off x="3752175" y="2069660"/>
            <a:ext cx="5067598" cy="2246769"/>
          </a:xfrm>
          <a:prstGeom prst="rect">
            <a:avLst/>
          </a:prstGeom>
          <a:noFill/>
        </p:spPr>
        <p:txBody>
          <a:bodyPr wrap="square" rtlCol="0">
            <a:spAutoFit/>
          </a:bodyPr>
          <a:lstStyle/>
          <a:p>
            <a:pPr marL="0" marR="0" lvl="0" indent="0" algn="ctr" defTabSz="685783" rtl="0" eaLnBrk="0" fontAlgn="base" latinLnBrk="0" hangingPunct="0">
              <a:lnSpc>
                <a:spcPct val="100000"/>
              </a:lnSpc>
              <a:spcBef>
                <a:spcPct val="0"/>
              </a:spcBef>
              <a:spcAft>
                <a:spcPct val="0"/>
              </a:spcAft>
              <a:buClrTx/>
              <a:buSzTx/>
              <a:buFont typeface="Arial"/>
              <a:buNone/>
              <a:tabLst/>
              <a:defRPr/>
            </a:pPr>
            <a:r>
              <a:rPr kumimoji="0" lang="en-US" altLang="zh-CN" sz="2000" b="1" i="1" u="none" strike="noStrike" kern="1200" cap="none" spc="0" normalizeH="0" baseline="0" noProof="0" dirty="0">
                <a:ln>
                  <a:noFill/>
                </a:ln>
                <a:solidFill>
                  <a:schemeClr val="tx1"/>
                </a:solidFill>
                <a:effectLst/>
                <a:uLnTx/>
                <a:uFillTx/>
                <a:latin typeface="Calibri"/>
                <a:ea typeface="宋体" panose="02010600030101010101" pitchFamily="2" charset="-122"/>
                <a:cs typeface="Arial"/>
                <a:sym typeface="Arial"/>
              </a:rPr>
              <a:t>The thesis:</a:t>
            </a:r>
          </a:p>
          <a:p>
            <a:pPr marL="0" marR="0" lvl="0" indent="0" algn="ctr" defTabSz="685783" rtl="0" eaLnBrk="0" fontAlgn="base" latinLnBrk="0" hangingPunct="0">
              <a:lnSpc>
                <a:spcPct val="100000"/>
              </a:lnSpc>
              <a:spcBef>
                <a:spcPct val="0"/>
              </a:spcBef>
              <a:spcAft>
                <a:spcPct val="0"/>
              </a:spcAft>
              <a:buClrTx/>
              <a:buSzTx/>
              <a:buFont typeface="Arial"/>
              <a:buNone/>
              <a:tabLst/>
              <a:defRPr/>
            </a:pPr>
            <a:r>
              <a:rPr kumimoji="0" lang="en-US" altLang="zh-CN" sz="2000" b="0" i="1" u="none" strike="noStrike" kern="1200" cap="none" spc="0" normalizeH="0" baseline="0" noProof="0" dirty="0">
                <a:ln>
                  <a:noFill/>
                </a:ln>
                <a:solidFill>
                  <a:schemeClr val="tx1"/>
                </a:solidFill>
                <a:effectLst/>
                <a:uLnTx/>
                <a:uFillTx/>
                <a:latin typeface="Calibri"/>
                <a:ea typeface="宋体" panose="02010600030101010101" pitchFamily="2" charset="-122"/>
                <a:cs typeface="Arial"/>
                <a:sym typeface="Arial"/>
              </a:rPr>
              <a:t>Processing data through a single universal learning algorithm</a:t>
            </a:r>
            <a:r>
              <a:rPr kumimoji="0" lang="en-US" sz="2000" b="0" i="1" u="none" strike="noStrike" kern="1200" cap="none" spc="0" normalizeH="0" baseline="0" noProof="0" dirty="0">
                <a:ln>
                  <a:noFill/>
                </a:ln>
                <a:solidFill>
                  <a:schemeClr val="tx1"/>
                </a:solidFill>
                <a:effectLst/>
                <a:uLnTx/>
                <a:uFillTx/>
                <a:latin typeface="Calibri"/>
                <a:ea typeface="+mn-ea"/>
                <a:cs typeface="Arial"/>
                <a:sym typeface="Arial"/>
              </a:rPr>
              <a:t>—</a:t>
            </a:r>
            <a:r>
              <a:rPr kumimoji="0" lang="zh-CN" altLang="en-US" sz="2000" b="0" i="1" u="none" strike="noStrike" kern="1200" cap="none" spc="0" normalizeH="0" baseline="0" noProof="0" dirty="0">
                <a:ln>
                  <a:noFill/>
                </a:ln>
                <a:solidFill>
                  <a:schemeClr val="tx1"/>
                </a:solidFill>
                <a:effectLst/>
                <a:uLnTx/>
                <a:uFillTx/>
                <a:latin typeface="Calibri"/>
                <a:ea typeface="宋体" panose="02010600030101010101" pitchFamily="2" charset="-122"/>
                <a:cs typeface="Arial"/>
                <a:sym typeface="Arial"/>
              </a:rPr>
              <a:t> </a:t>
            </a:r>
            <a:r>
              <a:rPr kumimoji="0" lang="en-US" altLang="zh-CN" sz="2000" b="0" i="1" u="none" strike="noStrike" kern="1200" cap="none" spc="0" normalizeH="0" baseline="0" noProof="0" dirty="0">
                <a:ln>
                  <a:noFill/>
                </a:ln>
                <a:solidFill>
                  <a:schemeClr val="tx1"/>
                </a:solidFill>
                <a:effectLst/>
                <a:uLnTx/>
                <a:uFillTx/>
                <a:latin typeface="Calibri"/>
                <a:ea typeface="宋体" panose="02010600030101010101" pitchFamily="2" charset="-122"/>
                <a:cs typeface="Arial"/>
                <a:sym typeface="Arial"/>
              </a:rPr>
              <a:t>can get </a:t>
            </a:r>
            <a:r>
              <a:rPr kumimoji="0" lang="en-US" altLang="zh-CN" sz="2000" b="1" i="1" u="none" strike="noStrike" kern="1200" cap="none" spc="0" normalizeH="0" baseline="0" noProof="0" dirty="0">
                <a:ln>
                  <a:noFill/>
                </a:ln>
                <a:solidFill>
                  <a:srgbClr val="FF0000"/>
                </a:solidFill>
                <a:effectLst/>
                <a:uLnTx/>
                <a:uFillTx/>
                <a:latin typeface="Calibri"/>
                <a:ea typeface="宋体" panose="02010600030101010101" pitchFamily="2" charset="-122"/>
                <a:cs typeface="Arial"/>
                <a:sym typeface="Arial"/>
              </a:rPr>
              <a:t>all the knowledge</a:t>
            </a:r>
            <a:r>
              <a:rPr kumimoji="0" lang="en-US" altLang="zh-CN" sz="2000" b="1" i="1" u="none" strike="noStrike" kern="1200" cap="none" spc="0" normalizeH="0" baseline="0" noProof="0" dirty="0">
                <a:ln>
                  <a:noFill/>
                </a:ln>
                <a:solidFill>
                  <a:schemeClr val="tx1"/>
                </a:solidFill>
                <a:effectLst/>
                <a:uLnTx/>
                <a:uFillTx/>
                <a:latin typeface="Calibri"/>
                <a:ea typeface="宋体" panose="02010600030101010101" pitchFamily="2" charset="-122"/>
                <a:cs typeface="Arial"/>
                <a:sym typeface="Arial"/>
              </a:rPr>
              <a:t> </a:t>
            </a:r>
            <a:r>
              <a:rPr kumimoji="0" lang="en-US" altLang="zh-CN" sz="2000" b="0" i="1" u="none" strike="noStrike" kern="1200" cap="none" spc="0" normalizeH="0" baseline="0" noProof="0" dirty="0">
                <a:ln>
                  <a:noFill/>
                </a:ln>
                <a:solidFill>
                  <a:schemeClr val="tx1"/>
                </a:solidFill>
                <a:effectLst/>
                <a:uLnTx/>
                <a:uFillTx/>
                <a:latin typeface="Calibri"/>
                <a:ea typeface="宋体" panose="02010600030101010101" pitchFamily="2" charset="-122"/>
                <a:cs typeface="Arial"/>
                <a:sym typeface="Arial"/>
              </a:rPr>
              <a:t>from the past, the present, and the future</a:t>
            </a:r>
          </a:p>
          <a:p>
            <a:pPr marL="0" marR="0" lvl="0" indent="0" algn="ctr" defTabSz="685783" rtl="0" eaLnBrk="0" fontAlgn="base" latinLnBrk="0" hangingPunct="0">
              <a:lnSpc>
                <a:spcPct val="100000"/>
              </a:lnSpc>
              <a:spcBef>
                <a:spcPct val="0"/>
              </a:spcBef>
              <a:spcAft>
                <a:spcPct val="0"/>
              </a:spcAft>
              <a:buClrTx/>
              <a:buSzTx/>
              <a:buFont typeface="Arial"/>
              <a:buNone/>
              <a:tabLst/>
              <a:defRPr/>
            </a:pPr>
            <a:endParaRPr kumimoji="0" lang="en-US" sz="2000" b="0" i="1" u="none" strike="noStrike" kern="1200" cap="none" spc="0" normalizeH="0" baseline="0" noProof="0" dirty="0">
              <a:ln>
                <a:noFill/>
              </a:ln>
              <a:solidFill>
                <a:schemeClr val="tx1"/>
              </a:solidFill>
              <a:effectLst/>
              <a:uLnTx/>
              <a:uFillTx/>
              <a:latin typeface="Calibri"/>
              <a:ea typeface="+mn-ea"/>
              <a:cs typeface="Arial"/>
              <a:sym typeface="Arial"/>
            </a:endParaRPr>
          </a:p>
          <a:p>
            <a:pPr marL="0" marR="0" lvl="0" indent="0" algn="ctr" defTabSz="685783" rtl="0" eaLnBrk="0" fontAlgn="base" latinLnBrk="0" hangingPunct="0">
              <a:lnSpc>
                <a:spcPct val="100000"/>
              </a:lnSpc>
              <a:spcBef>
                <a:spcPct val="0"/>
              </a:spcBef>
              <a:spcAft>
                <a:spcPct val="0"/>
              </a:spcAft>
              <a:buClrTx/>
              <a:buSzTx/>
              <a:buFont typeface="Arial"/>
              <a:buNone/>
              <a:tabLst/>
              <a:defRPr/>
            </a:pPr>
            <a:r>
              <a:rPr kumimoji="0" lang="en-US" sz="2000" b="0" i="1" u="none" strike="noStrike" kern="1200" cap="none" spc="0" normalizeH="0" baseline="0" noProof="0" dirty="0">
                <a:ln>
                  <a:noFill/>
                </a:ln>
                <a:solidFill>
                  <a:schemeClr val="tx1"/>
                </a:solidFill>
                <a:effectLst/>
                <a:uLnTx/>
                <a:uFillTx/>
                <a:latin typeface="Calibri"/>
                <a:ea typeface="+mn-ea"/>
                <a:cs typeface="Arial"/>
                <a:sym typeface="Arial"/>
              </a:rPr>
              <a:t>		Pedro </a:t>
            </a:r>
            <a:r>
              <a:rPr kumimoji="0" lang="en-US" sz="2000" b="0" i="1" u="none" strike="noStrike" kern="1200" cap="none" spc="0" normalizeH="0" baseline="0" noProof="0" dirty="0" err="1">
                <a:ln>
                  <a:noFill/>
                </a:ln>
                <a:solidFill>
                  <a:schemeClr val="tx1"/>
                </a:solidFill>
                <a:effectLst/>
                <a:uLnTx/>
                <a:uFillTx/>
                <a:latin typeface="Calibri"/>
                <a:ea typeface="+mn-ea"/>
                <a:cs typeface="Arial"/>
                <a:sym typeface="Arial"/>
              </a:rPr>
              <a:t>Domingos</a:t>
            </a:r>
            <a:r>
              <a:rPr kumimoji="0" lang="en-US" sz="2000" b="0" i="1" u="none" strike="noStrike" kern="1200" cap="none" spc="0" normalizeH="0" baseline="0" noProof="0" dirty="0">
                <a:ln>
                  <a:noFill/>
                </a:ln>
                <a:solidFill>
                  <a:schemeClr val="tx1"/>
                </a:solidFill>
                <a:effectLst/>
                <a:uLnTx/>
                <a:uFillTx/>
                <a:latin typeface="Calibri"/>
                <a:ea typeface="+mn-ea"/>
                <a:cs typeface="Arial"/>
                <a:sym typeface="Arial"/>
              </a:rPr>
              <a:t>, TMA, P. 25</a:t>
            </a:r>
            <a:endParaRPr kumimoji="0" lang="en-US" sz="2000" b="0" i="0" u="none" strike="noStrike" kern="1200" cap="none" spc="0" normalizeH="0" baseline="0" noProof="0" dirty="0">
              <a:ln>
                <a:noFill/>
              </a:ln>
              <a:solidFill>
                <a:schemeClr val="tx1"/>
              </a:solidFill>
              <a:effectLst/>
              <a:uLnTx/>
              <a:uFillTx/>
              <a:latin typeface="Calibri"/>
              <a:ea typeface="+mn-ea"/>
              <a:cs typeface="Arial"/>
              <a:sym typeface="Arial"/>
            </a:endParaRPr>
          </a:p>
        </p:txBody>
      </p:sp>
      <p:sp>
        <p:nvSpPr>
          <p:cNvPr id="8" name="TextBox 7">
            <a:extLst>
              <a:ext uri="{FF2B5EF4-FFF2-40B4-BE49-F238E27FC236}">
                <a16:creationId xmlns:a16="http://schemas.microsoft.com/office/drawing/2014/main" id="{44F7BC8C-59F8-444A-9E70-4D7D6E07DBF2}"/>
              </a:ext>
            </a:extLst>
          </p:cNvPr>
          <p:cNvSpPr txBox="1"/>
          <p:nvPr/>
        </p:nvSpPr>
        <p:spPr>
          <a:xfrm>
            <a:off x="4944342" y="1416930"/>
            <a:ext cx="2329484" cy="461665"/>
          </a:xfrm>
          <a:prstGeom prst="rect">
            <a:avLst/>
          </a:prstGeom>
          <a:noFill/>
        </p:spPr>
        <p:txBody>
          <a:bodyPr wrap="none" rtlCol="0">
            <a:spAutoFit/>
          </a:bodyPr>
          <a:lstStyle/>
          <a:p>
            <a:pPr marL="0" marR="0" lvl="0" indent="0" algn="ctr" defTabSz="685783" rtl="0" eaLnBrk="0" fontAlgn="base" latinLnBrk="0" hangingPunct="0">
              <a:lnSpc>
                <a:spcPct val="100000"/>
              </a:lnSpc>
              <a:spcBef>
                <a:spcPct val="0"/>
              </a:spcBef>
              <a:spcAft>
                <a:spcPct val="0"/>
              </a:spcAft>
              <a:buClrTx/>
              <a:buSzTx/>
              <a:buFont typeface="Arial"/>
              <a:buNone/>
              <a:tabLst/>
              <a:defRPr/>
            </a:pPr>
            <a:r>
              <a:rPr kumimoji="0" lang="en-US" altLang="zh-CN" sz="1200" b="0" i="0" u="none" strike="noStrike" kern="1200" cap="none" spc="0" normalizeH="0" baseline="0" noProof="0" dirty="0">
                <a:ln>
                  <a:noFill/>
                </a:ln>
                <a:solidFill>
                  <a:schemeClr val="tx1"/>
                </a:solidFill>
                <a:effectLst/>
                <a:uLnTx/>
                <a:uFillTx/>
                <a:latin typeface="Calibri"/>
                <a:ea typeface="宋体" panose="02010600030101010101" pitchFamily="2" charset="-122"/>
                <a:cs typeface="Arial"/>
                <a:sym typeface="Arial"/>
              </a:rPr>
              <a:t>Bill Gates recommended this book</a:t>
            </a:r>
          </a:p>
          <a:p>
            <a:pPr marL="0" marR="0" lvl="0" indent="0" algn="ctr" defTabSz="685783" rtl="0" eaLnBrk="0" fontAlgn="base" latinLnBrk="0" hangingPunct="0">
              <a:lnSpc>
                <a:spcPct val="100000"/>
              </a:lnSpc>
              <a:spcBef>
                <a:spcPct val="0"/>
              </a:spcBef>
              <a:spcAft>
                <a:spcPct val="0"/>
              </a:spcAft>
              <a:buClrTx/>
              <a:buSzTx/>
              <a:buFont typeface="Arial"/>
              <a:buNone/>
              <a:tabLst/>
              <a:defRPr/>
            </a:pPr>
            <a:r>
              <a:rPr kumimoji="0" lang="en-US" altLang="zh-CN" sz="1200" b="0" i="0" u="none" strike="noStrike" kern="1200" cap="none" spc="0" normalizeH="0" baseline="0" noProof="0" dirty="0">
                <a:ln>
                  <a:noFill/>
                </a:ln>
                <a:solidFill>
                  <a:schemeClr val="tx1"/>
                </a:solidFill>
                <a:effectLst/>
                <a:uLnTx/>
                <a:uFillTx/>
                <a:latin typeface="Calibri"/>
                <a:ea typeface="宋体" panose="02010600030101010101" pitchFamily="2" charset="-122"/>
                <a:cs typeface="Arial"/>
                <a:sym typeface="Arial"/>
              </a:rPr>
              <a:t> in 2016 Code Conference</a:t>
            </a:r>
            <a:endParaRPr kumimoji="0" lang="en-US" sz="1200" b="0" i="0" u="none" strike="noStrike" kern="1200" cap="none" spc="0" normalizeH="0" baseline="0" noProof="0" dirty="0">
              <a:ln>
                <a:noFill/>
              </a:ln>
              <a:solidFill>
                <a:schemeClr val="tx1"/>
              </a:solidFill>
              <a:effectLst/>
              <a:uLnTx/>
              <a:uFillTx/>
              <a:latin typeface="Calibri"/>
              <a:ea typeface="+mn-ea"/>
              <a:cs typeface="Arial"/>
              <a:sym typeface="Arial"/>
            </a:endParaRPr>
          </a:p>
        </p:txBody>
      </p:sp>
      <p:pic>
        <p:nvPicPr>
          <p:cNvPr id="9" name="Picture 8">
            <a:extLst>
              <a:ext uri="{FF2B5EF4-FFF2-40B4-BE49-F238E27FC236}">
                <a16:creationId xmlns:a16="http://schemas.microsoft.com/office/drawing/2014/main" id="{3294E7B5-40BE-AB40-8A76-1EA2D8AC9D32}"/>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15545" y="3262913"/>
            <a:ext cx="1058233" cy="1504350"/>
          </a:xfrm>
          <a:prstGeom prst="rect">
            <a:avLst/>
          </a:prstGeom>
        </p:spPr>
      </p:pic>
      <p:sp>
        <p:nvSpPr>
          <p:cNvPr id="10" name="TextBox 9">
            <a:extLst>
              <a:ext uri="{FF2B5EF4-FFF2-40B4-BE49-F238E27FC236}">
                <a16:creationId xmlns:a16="http://schemas.microsoft.com/office/drawing/2014/main" id="{CDA170A3-5C7A-1A43-9AF3-F0FFEEA7A568}"/>
              </a:ext>
            </a:extLst>
          </p:cNvPr>
          <p:cNvSpPr txBox="1"/>
          <p:nvPr/>
        </p:nvSpPr>
        <p:spPr>
          <a:xfrm>
            <a:off x="179795" y="3033280"/>
            <a:ext cx="1184940" cy="242374"/>
          </a:xfrm>
          <a:prstGeom prst="rect">
            <a:avLst/>
          </a:prstGeom>
          <a:noFill/>
        </p:spPr>
        <p:txBody>
          <a:bodyPr wrap="none" rtlCol="0">
            <a:spAutoFit/>
          </a:bodyPr>
          <a:lstStyle/>
          <a:p>
            <a:pPr marL="0" marR="0" lvl="0" indent="0" algn="l" defTabSz="685783" rtl="0" eaLnBrk="0" fontAlgn="base" latinLnBrk="0" hangingPunct="0">
              <a:lnSpc>
                <a:spcPct val="100000"/>
              </a:lnSpc>
              <a:spcBef>
                <a:spcPct val="0"/>
              </a:spcBef>
              <a:spcAft>
                <a:spcPct val="0"/>
              </a:spcAft>
              <a:buClrTx/>
              <a:buSzTx/>
              <a:buFont typeface="Arial"/>
              <a:buNone/>
              <a:tabLst/>
              <a:defRPr/>
            </a:pPr>
            <a:r>
              <a:rPr kumimoji="0" lang="en-US" altLang="zh-Hans" sz="975" b="0" i="0" u="none" strike="noStrike" kern="1200" cap="none" spc="0" normalizeH="0" baseline="0" noProof="0" dirty="0">
                <a:ln>
                  <a:noFill/>
                </a:ln>
                <a:solidFill>
                  <a:prstClr val="white"/>
                </a:solidFill>
                <a:effectLst/>
                <a:uLnTx/>
                <a:uFillTx/>
                <a:latin typeface="Calibri"/>
                <a:ea typeface="宋体" panose="02010600030101010101" pitchFamily="2" charset="-122"/>
                <a:cs typeface="Arial"/>
                <a:sym typeface="Arial"/>
              </a:rPr>
              <a:t>Chinese Translation</a:t>
            </a:r>
            <a:endParaRPr kumimoji="0" lang="en-US" sz="975" b="0" i="0" u="none" strike="noStrike" kern="1200" cap="none" spc="0" normalizeH="0" baseline="0" noProof="0" dirty="0">
              <a:ln>
                <a:noFill/>
              </a:ln>
              <a:solidFill>
                <a:prstClr val="white"/>
              </a:solidFill>
              <a:effectLst/>
              <a:uLnTx/>
              <a:uFillTx/>
              <a:latin typeface="Calibri"/>
              <a:ea typeface="+mn-ea"/>
              <a:cs typeface="Arial"/>
              <a:sym typeface="Arial"/>
            </a:endParaRPr>
          </a:p>
        </p:txBody>
      </p:sp>
    </p:spTree>
    <p:extLst>
      <p:ext uri="{BB962C8B-B14F-4D97-AF65-F5344CB8AC3E}">
        <p14:creationId xmlns:p14="http://schemas.microsoft.com/office/powerpoint/2010/main" val="351606959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2" name="TextBox 1"/>
          <p:cNvSpPr txBox="1"/>
          <p:nvPr/>
        </p:nvSpPr>
        <p:spPr>
          <a:xfrm>
            <a:off x="1178987" y="118495"/>
            <a:ext cx="7079182"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600" b="0" i="0" u="none" strike="noStrike" kern="0" cap="none" spc="0" normalizeH="0" baseline="0" noProof="0" dirty="0">
                <a:ln>
                  <a:noFill/>
                </a:ln>
                <a:solidFill>
                  <a:schemeClr val="tx1"/>
                </a:solidFill>
                <a:effectLst/>
                <a:uLnTx/>
                <a:uFillTx/>
                <a:latin typeface="Calibri"/>
                <a:cs typeface="Arial"/>
                <a:sym typeface="Arial"/>
              </a:rPr>
              <a:t>The Five Flavors of Master Algorithm</a:t>
            </a:r>
          </a:p>
        </p:txBody>
      </p:sp>
      <p:sp>
        <p:nvSpPr>
          <p:cNvPr id="8" name="TextBox 7">
            <a:extLst>
              <a:ext uri="{FF2B5EF4-FFF2-40B4-BE49-F238E27FC236}">
                <a16:creationId xmlns:a16="http://schemas.microsoft.com/office/drawing/2014/main" id="{BAB7E56B-260F-CD4B-A64E-DB22F29A91D8}"/>
              </a:ext>
            </a:extLst>
          </p:cNvPr>
          <p:cNvSpPr txBox="1"/>
          <p:nvPr/>
        </p:nvSpPr>
        <p:spPr>
          <a:xfrm>
            <a:off x="5968421" y="3942333"/>
            <a:ext cx="1838966" cy="2308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0" i="0" u="none" strike="noStrike" kern="0" cap="none" spc="0" normalizeH="0" baseline="0" noProof="0" dirty="0">
                <a:ln>
                  <a:noFill/>
                </a:ln>
                <a:solidFill>
                  <a:schemeClr val="tx1"/>
                </a:solidFill>
                <a:effectLst/>
                <a:uLnTx/>
                <a:uFillTx/>
                <a:latin typeface="Arial"/>
                <a:cs typeface="Arial"/>
                <a:sym typeface="Arial"/>
              </a:rPr>
              <a:t>Image Source: Master Algorithm</a:t>
            </a:r>
          </a:p>
        </p:txBody>
      </p:sp>
      <p:pic>
        <p:nvPicPr>
          <p:cNvPr id="9" name="Picture 8">
            <a:extLst>
              <a:ext uri="{FF2B5EF4-FFF2-40B4-BE49-F238E27FC236}">
                <a16:creationId xmlns:a16="http://schemas.microsoft.com/office/drawing/2014/main" id="{00504FAA-55E7-BD43-A41B-BE02DAF2D46A}"/>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5517640" y="1259347"/>
            <a:ext cx="2740529" cy="2624806"/>
          </a:xfrm>
          <a:prstGeom prst="rect">
            <a:avLst/>
          </a:prstGeom>
        </p:spPr>
      </p:pic>
      <p:pic>
        <p:nvPicPr>
          <p:cNvPr id="5" name="Picture 2" descr="Knowledge Representation in Artificial intelligence">
            <a:hlinkClick r:id="rId3"/>
            <a:extLst>
              <a:ext uri="{FF2B5EF4-FFF2-40B4-BE49-F238E27FC236}">
                <a16:creationId xmlns:a16="http://schemas.microsoft.com/office/drawing/2014/main" id="{CC3E0788-C352-EB4C-A702-06B611ED21E2}"/>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885831" y="1258114"/>
            <a:ext cx="3532269" cy="291505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7CFD76A3-52E3-5D4B-8A13-C7AE42A94FEB}"/>
              </a:ext>
            </a:extLst>
          </p:cNvPr>
          <p:cNvSpPr txBox="1"/>
          <p:nvPr/>
        </p:nvSpPr>
        <p:spPr>
          <a:xfrm>
            <a:off x="1915225" y="4173165"/>
            <a:ext cx="1473480" cy="230832"/>
          </a:xfrm>
          <a:prstGeom prst="rect">
            <a:avLst/>
          </a:prstGeom>
          <a:noFill/>
        </p:spPr>
        <p:txBody>
          <a:bodyPr wrap="none" rtlCol="0">
            <a:spAutoFit/>
          </a:bodyPr>
          <a:lstStyle/>
          <a:p>
            <a:r>
              <a:rPr lang="en-TW" sz="900" dirty="0"/>
              <a:t>Image Source: </a:t>
            </a:r>
            <a:r>
              <a:rPr lang="en-TW" sz="900" dirty="0">
                <a:hlinkClick r:id="rId3"/>
              </a:rPr>
              <a:t>JavaPoint</a:t>
            </a:r>
            <a:endParaRPr lang="en-TW" sz="900" dirty="0"/>
          </a:p>
        </p:txBody>
      </p:sp>
    </p:spTree>
    <p:extLst>
      <p:ext uri="{BB962C8B-B14F-4D97-AF65-F5344CB8AC3E}">
        <p14:creationId xmlns:p14="http://schemas.microsoft.com/office/powerpoint/2010/main" val="353081384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2" name="TextBox 1"/>
          <p:cNvSpPr txBox="1"/>
          <p:nvPr/>
        </p:nvSpPr>
        <p:spPr>
          <a:xfrm>
            <a:off x="625246" y="260359"/>
            <a:ext cx="7893508"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600" b="0" i="0" u="none" strike="noStrike" kern="0" cap="none" spc="0" normalizeH="0" baseline="0" noProof="0" dirty="0">
                <a:ln>
                  <a:noFill/>
                </a:ln>
                <a:solidFill>
                  <a:schemeClr val="tx1"/>
                </a:solidFill>
                <a:effectLst/>
                <a:uLnTx/>
                <a:uFillTx/>
                <a:latin typeface="Calibri"/>
                <a:cs typeface="Arial"/>
                <a:sym typeface="Arial"/>
              </a:rPr>
              <a:t>The Modern Workflow of Human Actions</a:t>
            </a:r>
          </a:p>
        </p:txBody>
      </p:sp>
      <p:sp>
        <p:nvSpPr>
          <p:cNvPr id="6" name="TextBox 5">
            <a:extLst>
              <a:ext uri="{FF2B5EF4-FFF2-40B4-BE49-F238E27FC236}">
                <a16:creationId xmlns:a16="http://schemas.microsoft.com/office/drawing/2014/main" id="{7CFD76A3-52E3-5D4B-8A13-C7AE42A94FEB}"/>
              </a:ext>
            </a:extLst>
          </p:cNvPr>
          <p:cNvSpPr txBox="1"/>
          <p:nvPr/>
        </p:nvSpPr>
        <p:spPr>
          <a:xfrm>
            <a:off x="5945415" y="4812229"/>
            <a:ext cx="1428596" cy="230832"/>
          </a:xfrm>
          <a:prstGeom prst="rect">
            <a:avLst/>
          </a:prstGeom>
          <a:noFill/>
        </p:spPr>
        <p:txBody>
          <a:bodyPr wrap="none" rtlCol="0">
            <a:spAutoFit/>
          </a:bodyPr>
          <a:lstStyle/>
          <a:p>
            <a:r>
              <a:rPr lang="en-TW" sz="900" dirty="0"/>
              <a:t>Images from: </a:t>
            </a:r>
            <a:r>
              <a:rPr lang="en-TW" sz="900" dirty="0">
                <a:hlinkClick r:id="rId2"/>
              </a:rPr>
              <a:t>JavaPoint</a:t>
            </a:r>
            <a:endParaRPr lang="en-TW" sz="900" dirty="0"/>
          </a:p>
        </p:txBody>
      </p:sp>
      <p:pic>
        <p:nvPicPr>
          <p:cNvPr id="16386" name="Picture 2" descr="Knowledge Representation in Artificial intelligence">
            <a:hlinkClick r:id="rId2"/>
            <a:extLst>
              <a:ext uri="{FF2B5EF4-FFF2-40B4-BE49-F238E27FC236}">
                <a16:creationId xmlns:a16="http://schemas.microsoft.com/office/drawing/2014/main" id="{FB2138F2-46D4-A94C-9368-C90D8536C00C}"/>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484969" y="1752178"/>
            <a:ext cx="3343062" cy="207269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Knowledge Representation in Artificial intelligence">
            <a:hlinkClick r:id="rId2"/>
            <a:extLst>
              <a:ext uri="{FF2B5EF4-FFF2-40B4-BE49-F238E27FC236}">
                <a16:creationId xmlns:a16="http://schemas.microsoft.com/office/drawing/2014/main" id="{CC3E0788-C352-EB4C-A702-06B611ED21E2}"/>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7852363" y="1740984"/>
            <a:ext cx="1109292" cy="91545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E1F434B2-E80D-A04F-ACE2-6820D9D49E23}"/>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82345" y="1459719"/>
            <a:ext cx="4800020" cy="2700010"/>
          </a:xfrm>
          <a:prstGeom prst="rect">
            <a:avLst/>
          </a:prstGeom>
        </p:spPr>
      </p:pic>
      <p:sp>
        <p:nvSpPr>
          <p:cNvPr id="4" name="Right Arrow 3">
            <a:extLst>
              <a:ext uri="{FF2B5EF4-FFF2-40B4-BE49-F238E27FC236}">
                <a16:creationId xmlns:a16="http://schemas.microsoft.com/office/drawing/2014/main" id="{8BE0297B-DA6B-1E48-8491-96B2763291E3}"/>
              </a:ext>
            </a:extLst>
          </p:cNvPr>
          <p:cNvSpPr/>
          <p:nvPr/>
        </p:nvSpPr>
        <p:spPr>
          <a:xfrm>
            <a:off x="5031706" y="1930290"/>
            <a:ext cx="453263" cy="41477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TW"/>
          </a:p>
        </p:txBody>
      </p:sp>
      <p:pic>
        <p:nvPicPr>
          <p:cNvPr id="12" name="Picture 11">
            <a:hlinkClick r:id="rId6"/>
            <a:extLst>
              <a:ext uri="{FF2B5EF4-FFF2-40B4-BE49-F238E27FC236}">
                <a16:creationId xmlns:a16="http://schemas.microsoft.com/office/drawing/2014/main" id="{2E175504-9275-DB44-9D9C-E3E6CAC21AE9}"/>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1454688" y="3212108"/>
            <a:ext cx="2428929" cy="1715537"/>
          </a:xfrm>
          <a:prstGeom prst="rect">
            <a:avLst/>
          </a:prstGeom>
        </p:spPr>
      </p:pic>
      <p:sp>
        <p:nvSpPr>
          <p:cNvPr id="7" name="TextBox 6">
            <a:extLst>
              <a:ext uri="{FF2B5EF4-FFF2-40B4-BE49-F238E27FC236}">
                <a16:creationId xmlns:a16="http://schemas.microsoft.com/office/drawing/2014/main" id="{3142DE65-EE57-1445-99C9-0564D5B5B12C}"/>
              </a:ext>
            </a:extLst>
          </p:cNvPr>
          <p:cNvSpPr txBox="1"/>
          <p:nvPr/>
        </p:nvSpPr>
        <p:spPr>
          <a:xfrm>
            <a:off x="2133588" y="3212108"/>
            <a:ext cx="1071127" cy="307777"/>
          </a:xfrm>
          <a:prstGeom prst="rect">
            <a:avLst/>
          </a:prstGeom>
          <a:noFill/>
        </p:spPr>
        <p:txBody>
          <a:bodyPr wrap="none" rtlCol="0">
            <a:spAutoFit/>
          </a:bodyPr>
          <a:lstStyle/>
          <a:p>
            <a:r>
              <a:rPr lang="en-TW" dirty="0">
                <a:solidFill>
                  <a:srgbClr val="FF0000"/>
                </a:solidFill>
              </a:rPr>
              <a:t>Data Plane</a:t>
            </a:r>
          </a:p>
        </p:txBody>
      </p:sp>
      <p:sp>
        <p:nvSpPr>
          <p:cNvPr id="14" name="TextBox 13">
            <a:extLst>
              <a:ext uri="{FF2B5EF4-FFF2-40B4-BE49-F238E27FC236}">
                <a16:creationId xmlns:a16="http://schemas.microsoft.com/office/drawing/2014/main" id="{6E8B52BB-0309-634A-BF52-A777FDD5F799}"/>
              </a:ext>
            </a:extLst>
          </p:cNvPr>
          <p:cNvSpPr txBox="1"/>
          <p:nvPr/>
        </p:nvSpPr>
        <p:spPr>
          <a:xfrm>
            <a:off x="2165830" y="4814219"/>
            <a:ext cx="1269899" cy="307777"/>
          </a:xfrm>
          <a:prstGeom prst="rect">
            <a:avLst/>
          </a:prstGeom>
          <a:noFill/>
        </p:spPr>
        <p:txBody>
          <a:bodyPr wrap="none" rtlCol="0">
            <a:spAutoFit/>
          </a:bodyPr>
          <a:lstStyle/>
          <a:p>
            <a:r>
              <a:rPr lang="en-TW" dirty="0">
                <a:solidFill>
                  <a:srgbClr val="FF0000"/>
                </a:solidFill>
              </a:rPr>
              <a:t>Control Plane</a:t>
            </a:r>
          </a:p>
        </p:txBody>
      </p:sp>
      <p:sp>
        <p:nvSpPr>
          <p:cNvPr id="11" name="Bent-Up Arrow 10">
            <a:extLst>
              <a:ext uri="{FF2B5EF4-FFF2-40B4-BE49-F238E27FC236}">
                <a16:creationId xmlns:a16="http://schemas.microsoft.com/office/drawing/2014/main" id="{E1C8A103-77A9-A64A-9E59-4B1C2DBBCFD6}"/>
              </a:ext>
            </a:extLst>
          </p:cNvPr>
          <p:cNvSpPr/>
          <p:nvPr/>
        </p:nvSpPr>
        <p:spPr>
          <a:xfrm>
            <a:off x="4101285" y="3885354"/>
            <a:ext cx="2633841" cy="904973"/>
          </a:xfrm>
          <a:prstGeom prst="bent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TW"/>
          </a:p>
        </p:txBody>
      </p:sp>
      <p:pic>
        <p:nvPicPr>
          <p:cNvPr id="17" name="Picture 2" descr="Knowledge Representation in Artificial intelligence">
            <a:hlinkClick r:id="rId2"/>
            <a:extLst>
              <a:ext uri="{FF2B5EF4-FFF2-40B4-BE49-F238E27FC236}">
                <a16:creationId xmlns:a16="http://schemas.microsoft.com/office/drawing/2014/main" id="{3A62B53E-E493-A340-9B72-C94A3DC87F5D}"/>
              </a:ext>
            </a:extLst>
          </p:cNvPr>
          <p:cNvPicPr>
            <a:picLocks noChangeAspect="1" noChangeArrowheads="1"/>
          </p:cNvPicPr>
          <p:nvPr/>
        </p:nvPicPr>
        <p:blipFill>
          <a:blip r:embed="rId8" cstate="print">
            <a:extLst>
              <a:ext uri="{28A0092B-C50C-407E-A947-70E740481C1C}">
                <a14:useLocalDpi xmlns:a14="http://schemas.microsoft.com/office/drawing/2010/main"/>
              </a:ext>
            </a:extLst>
          </a:blip>
          <a:srcRect/>
          <a:stretch>
            <a:fillRect/>
          </a:stretch>
        </p:blipFill>
        <p:spPr bwMode="auto">
          <a:xfrm>
            <a:off x="852123" y="4389723"/>
            <a:ext cx="769793" cy="6352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833051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What3Words"/>
          <p:cNvSpPr txBox="1">
            <a:spLocks noGrp="1"/>
          </p:cNvSpPr>
          <p:nvPr>
            <p:ph type="title"/>
          </p:nvPr>
        </p:nvSpPr>
        <p:spPr>
          <a:prstGeom prst="rect">
            <a:avLst/>
          </a:prstGeom>
        </p:spPr>
        <p:txBody>
          <a:bodyPr/>
          <a:lstStyle/>
          <a:p>
            <a:pPr algn="ctr"/>
            <a:r>
              <a:rPr lang="en-US" dirty="0"/>
              <a:t>Category Theory is all about Composing Arrows</a:t>
            </a:r>
            <a:endParaRPr dirty="0"/>
          </a:p>
        </p:txBody>
      </p:sp>
      <p:sp>
        <p:nvSpPr>
          <p:cNvPr id="5" name="Slide Number Placeholder 4">
            <a:extLst>
              <a:ext uri="{FF2B5EF4-FFF2-40B4-BE49-F238E27FC236}">
                <a16:creationId xmlns:a16="http://schemas.microsoft.com/office/drawing/2014/main" id="{049D741F-D9FE-E24F-BDA0-BD969A609CD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43</a:t>
            </a:fld>
            <a:endParaRPr lang="en" dirty="0"/>
          </a:p>
        </p:txBody>
      </p:sp>
      <p:pic>
        <p:nvPicPr>
          <p:cNvPr id="2" name="Picture 1">
            <a:hlinkClick r:id="rId2"/>
            <a:extLst>
              <a:ext uri="{FF2B5EF4-FFF2-40B4-BE49-F238E27FC236}">
                <a16:creationId xmlns:a16="http://schemas.microsoft.com/office/drawing/2014/main" id="{FF2ED270-BAF2-CD46-8CFE-CD24903675C6}"/>
              </a:ext>
            </a:extLst>
          </p:cNvPr>
          <p:cNvPicPr>
            <a:picLocks noChangeAspect="1"/>
          </p:cNvPicPr>
          <p:nvPr/>
        </p:nvPicPr>
        <p:blipFill>
          <a:blip r:embed="rId3"/>
          <a:stretch>
            <a:fillRect/>
          </a:stretch>
        </p:blipFill>
        <p:spPr>
          <a:xfrm>
            <a:off x="1772239" y="1187284"/>
            <a:ext cx="5599522" cy="3643131"/>
          </a:xfrm>
          <a:prstGeom prst="rect">
            <a:avLst/>
          </a:prstGeom>
        </p:spPr>
      </p:pic>
    </p:spTree>
    <p:extLst>
      <p:ext uri="{BB962C8B-B14F-4D97-AF65-F5344CB8AC3E}">
        <p14:creationId xmlns:p14="http://schemas.microsoft.com/office/powerpoint/2010/main" val="127550073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矩形 1"/>
          <p:cNvSpPr>
            <a:spLocks noChangeArrowheads="1"/>
          </p:cNvSpPr>
          <p:nvPr/>
        </p:nvSpPr>
        <p:spPr bwMode="auto">
          <a:xfrm>
            <a:off x="1739667" y="164347"/>
            <a:ext cx="5173211"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marL="0" marR="0" lvl="0" indent="0" algn="ctr" defTabSz="685766" rtl="0" eaLnBrk="1" fontAlgn="auto" latinLnBrk="0" hangingPunct="1">
              <a:lnSpc>
                <a:spcPct val="100000"/>
              </a:lnSpc>
              <a:spcBef>
                <a:spcPts val="0"/>
              </a:spcBef>
              <a:spcAft>
                <a:spcPts val="0"/>
              </a:spcAft>
              <a:buClrTx/>
              <a:buSzTx/>
              <a:buFont typeface="Arial"/>
              <a:buNone/>
              <a:tabLst/>
              <a:defRPr/>
            </a:pPr>
            <a:r>
              <a:rPr kumimoji="0" lang="en-US" altLang="zh-TW" sz="3600" b="0" i="0" u="none" strike="noStrike" kern="1200" cap="none" spc="0" normalizeH="0" baseline="0" noProof="0" dirty="0">
                <a:ln>
                  <a:noFill/>
                </a:ln>
                <a:effectLst/>
                <a:uLnTx/>
                <a:uFillTx/>
                <a:latin typeface="STXinwei" panose="02010800040101010101" pitchFamily="2" charset="-122"/>
                <a:ea typeface="STXinwei" panose="02010800040101010101" pitchFamily="2" charset="-122"/>
                <a:cs typeface="Arial" charset="0"/>
                <a:sym typeface="Arial"/>
              </a:rPr>
              <a:t>Functional Composition/</a:t>
            </a:r>
          </a:p>
          <a:p>
            <a:pPr marL="0" marR="0" lvl="0" indent="0" algn="ctr" defTabSz="685766" rtl="0" eaLnBrk="1" fontAlgn="auto" latinLnBrk="0" hangingPunct="1">
              <a:lnSpc>
                <a:spcPct val="100000"/>
              </a:lnSpc>
              <a:spcBef>
                <a:spcPts val="0"/>
              </a:spcBef>
              <a:spcAft>
                <a:spcPts val="0"/>
              </a:spcAft>
              <a:buClrTx/>
              <a:buSzTx/>
              <a:buFont typeface="Arial"/>
              <a:buNone/>
              <a:tabLst/>
              <a:defRPr/>
            </a:pPr>
            <a:r>
              <a:rPr kumimoji="0" lang="en-US" altLang="zh-CN" sz="3600" b="0" i="0" u="none" strike="noStrike" kern="1200" cap="none" spc="0" normalizeH="0" baseline="0" noProof="0" dirty="0">
                <a:ln>
                  <a:noFill/>
                </a:ln>
                <a:effectLst/>
                <a:uLnTx/>
                <a:uFillTx/>
                <a:latin typeface="STXinwei" panose="02010800040101010101" pitchFamily="2" charset="-122"/>
                <a:ea typeface="STXinwei" panose="02010800040101010101" pitchFamily="2" charset="-122"/>
                <a:cs typeface="Arial" charset="0"/>
                <a:sym typeface="Arial"/>
              </a:rPr>
              <a:t>De-composition</a:t>
            </a:r>
            <a:endParaRPr kumimoji="0" lang="zh-CN" altLang="en-US" sz="3600" b="0" i="0" u="none" strike="noStrike" kern="1200" cap="none" spc="0" normalizeH="0" baseline="0" noProof="0" dirty="0">
              <a:ln>
                <a:noFill/>
              </a:ln>
              <a:effectLst/>
              <a:uLnTx/>
              <a:uFillTx/>
              <a:latin typeface="STXinwei" panose="02010800040101010101" pitchFamily="2" charset="-122"/>
              <a:ea typeface="STXinwei" panose="02010800040101010101" pitchFamily="2" charset="-122"/>
              <a:cs typeface="Arial" charset="0"/>
              <a:sym typeface="Arial"/>
            </a:endParaRPr>
          </a:p>
        </p:txBody>
      </p:sp>
      <p:pic>
        <p:nvPicPr>
          <p:cNvPr id="36" name="图片 9"/>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7935268" y="4657746"/>
            <a:ext cx="1075745" cy="320595"/>
          </a:xfrm>
          <a:prstGeom prst="rect">
            <a:avLst/>
          </a:prstGeom>
        </p:spPr>
      </p:pic>
      <p:sp>
        <p:nvSpPr>
          <p:cNvPr id="41" name="40 Rectángulo redondeado"/>
          <p:cNvSpPr/>
          <p:nvPr/>
        </p:nvSpPr>
        <p:spPr bwMode="auto">
          <a:xfrm>
            <a:off x="820512" y="1670012"/>
            <a:ext cx="3025776" cy="2391418"/>
          </a:xfrm>
          <a:prstGeom prst="roundRect">
            <a:avLst/>
          </a:prstGeom>
          <a:noFill/>
          <a:ln w="38100" cap="flat" cmpd="sng" algn="ctr">
            <a:solidFill>
              <a:srgbClr val="E2C044"/>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685766" rtl="0" eaLnBrk="1" fontAlgn="auto" latinLnBrk="0" hangingPunct="1">
              <a:lnSpc>
                <a:spcPct val="100000"/>
              </a:lnSpc>
              <a:spcBef>
                <a:spcPts val="0"/>
              </a:spcBef>
              <a:spcAft>
                <a:spcPts val="0"/>
              </a:spcAft>
              <a:buClrTx/>
              <a:buSzTx/>
              <a:buFont typeface="Arial"/>
              <a:buNone/>
              <a:tabLst/>
              <a:defRPr/>
            </a:pPr>
            <a:endParaRPr kumimoji="0" lang="en-GB" sz="1800" b="0" i="0" u="none" strike="noStrike" kern="1200" cap="none" spc="0" normalizeH="0" baseline="0" noProof="0" dirty="0">
              <a:ln>
                <a:noFill/>
              </a:ln>
              <a:solidFill>
                <a:schemeClr val="tx1"/>
              </a:solidFill>
              <a:effectLst/>
              <a:uLnTx/>
              <a:uFillTx/>
              <a:latin typeface="STXinwei" panose="02010800040101010101" pitchFamily="2" charset="-122"/>
              <a:ea typeface="STXinwei" panose="02010800040101010101" pitchFamily="2" charset="-122"/>
              <a:cs typeface="Arial"/>
              <a:sym typeface="Arial"/>
            </a:endParaRPr>
          </a:p>
        </p:txBody>
      </p:sp>
      <p:sp>
        <p:nvSpPr>
          <p:cNvPr id="42" name="41 CuadroTexto"/>
          <p:cNvSpPr txBox="1"/>
          <p:nvPr/>
        </p:nvSpPr>
        <p:spPr>
          <a:xfrm>
            <a:off x="2096911" y="1208346"/>
            <a:ext cx="812416" cy="461665"/>
          </a:xfrm>
          <a:prstGeom prst="rect">
            <a:avLst/>
          </a:prstGeom>
          <a:noFill/>
        </p:spPr>
        <p:txBody>
          <a:bodyPr wrap="square" rtlCol="0">
            <a:spAutoFit/>
          </a:bodyPr>
          <a:lstStyle/>
          <a:p>
            <a:pPr marL="0" marR="0" lvl="0" indent="0" algn="l" defTabSz="685766" rtl="0" eaLnBrk="1" fontAlgn="auto" latinLnBrk="0" hangingPunct="1">
              <a:lnSpc>
                <a:spcPct val="100000"/>
              </a:lnSpc>
              <a:spcBef>
                <a:spcPts val="0"/>
              </a:spcBef>
              <a:spcAft>
                <a:spcPts val="0"/>
              </a:spcAft>
              <a:buClrTx/>
              <a:buSzTx/>
              <a:buFont typeface="Arial"/>
              <a:buNone/>
              <a:tabLst/>
              <a:defRPr/>
            </a:pPr>
            <a:r>
              <a:rPr kumimoji="0" lang="en-GB" sz="2400" b="0" i="0" u="none" strike="noStrike" kern="1200" cap="none" spc="0" normalizeH="0" baseline="0" noProof="0" dirty="0">
                <a:ln>
                  <a:noFill/>
                </a:ln>
                <a:solidFill>
                  <a:schemeClr val="tx1"/>
                </a:solidFill>
                <a:effectLst/>
                <a:uLnTx/>
                <a:uFillTx/>
                <a:latin typeface="STXinwei" panose="02010800040101010101" pitchFamily="2" charset="-122"/>
                <a:ea typeface="STXinwei" panose="02010800040101010101" pitchFamily="2" charset="-122"/>
                <a:cs typeface="Arial"/>
                <a:sym typeface="Arial"/>
              </a:rPr>
              <a:t>C</a:t>
            </a:r>
          </a:p>
        </p:txBody>
      </p:sp>
      <p:pic>
        <p:nvPicPr>
          <p:cNvPr id="53" name="52 Imagen"/>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847498" y="2104439"/>
            <a:ext cx="839483" cy="546100"/>
          </a:xfrm>
          <a:prstGeom prst="rect">
            <a:avLst/>
          </a:prstGeom>
          <a:solidFill>
            <a:schemeClr val="lt1"/>
          </a:solidFill>
        </p:spPr>
      </p:pic>
      <p:pic>
        <p:nvPicPr>
          <p:cNvPr id="54" name="53 Imagen"/>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059949" y="3254475"/>
            <a:ext cx="723607" cy="723607"/>
          </a:xfrm>
          <a:prstGeom prst="rect">
            <a:avLst/>
          </a:prstGeom>
          <a:solidFill>
            <a:schemeClr val="lt1"/>
          </a:solidFill>
        </p:spPr>
      </p:pic>
      <p:pic>
        <p:nvPicPr>
          <p:cNvPr id="10" name="9 Imagen"/>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2501715" y="3272828"/>
            <a:ext cx="1098600" cy="705964"/>
          </a:xfrm>
          <a:prstGeom prst="rect">
            <a:avLst/>
          </a:prstGeom>
          <a:solidFill>
            <a:schemeClr val="lt1"/>
          </a:solidFill>
        </p:spPr>
      </p:pic>
      <p:sp>
        <p:nvSpPr>
          <p:cNvPr id="55" name="54 CuadroTexto"/>
          <p:cNvSpPr txBox="1"/>
          <p:nvPr/>
        </p:nvSpPr>
        <p:spPr>
          <a:xfrm>
            <a:off x="1971950" y="1802752"/>
            <a:ext cx="878767" cy="261610"/>
          </a:xfrm>
          <a:prstGeom prst="rect">
            <a:avLst/>
          </a:prstGeom>
          <a:solidFill>
            <a:schemeClr val="lt1"/>
          </a:solidFill>
        </p:spPr>
        <p:txBody>
          <a:bodyPr wrap="none" rtlCol="0">
            <a:spAutoFit/>
          </a:bodyPr>
          <a:lstStyle/>
          <a:p>
            <a:pPr marL="0" marR="0" lvl="0" indent="0" algn="l" defTabSz="685766" rtl="0" eaLnBrk="1" fontAlgn="auto" latinLnBrk="0" hangingPunct="1">
              <a:lnSpc>
                <a:spcPct val="100000"/>
              </a:lnSpc>
              <a:spcBef>
                <a:spcPts val="0"/>
              </a:spcBef>
              <a:spcAft>
                <a:spcPts val="0"/>
              </a:spcAft>
              <a:buClrTx/>
              <a:buSzTx/>
              <a:buFont typeface="Arial"/>
              <a:buNone/>
              <a:tabLst/>
              <a:defRPr/>
            </a:pPr>
            <a:r>
              <a:rPr kumimoji="0" lang="en-GB" sz="1100" b="0" i="0" u="none" strike="noStrike" kern="1200" cap="none" spc="0" normalizeH="0" baseline="0" noProof="0" dirty="0">
                <a:ln>
                  <a:noFill/>
                </a:ln>
                <a:solidFill>
                  <a:schemeClr val="tx1"/>
                </a:solidFill>
                <a:effectLst/>
                <a:uLnTx/>
                <a:uFillTx/>
                <a:latin typeface="STXinwei" panose="02010800040101010101" pitchFamily="2" charset="-122"/>
                <a:ea typeface="STXinwei" panose="02010800040101010101" pitchFamily="2" charset="-122"/>
                <a:cs typeface="Arial"/>
                <a:sym typeface="Arial"/>
              </a:rPr>
              <a:t>3D printing</a:t>
            </a:r>
          </a:p>
        </p:txBody>
      </p:sp>
      <p:sp>
        <p:nvSpPr>
          <p:cNvPr id="56" name="55 CuadroTexto"/>
          <p:cNvSpPr txBox="1"/>
          <p:nvPr/>
        </p:nvSpPr>
        <p:spPr>
          <a:xfrm>
            <a:off x="1149289" y="3039532"/>
            <a:ext cx="878767" cy="261610"/>
          </a:xfrm>
          <a:prstGeom prst="rect">
            <a:avLst/>
          </a:prstGeom>
          <a:solidFill>
            <a:schemeClr val="lt1"/>
          </a:solidFill>
        </p:spPr>
        <p:txBody>
          <a:bodyPr wrap="none" rtlCol="0">
            <a:spAutoFit/>
          </a:bodyPr>
          <a:lstStyle/>
          <a:p>
            <a:pPr marL="0" marR="0" lvl="0" indent="0" algn="l" defTabSz="685766" rtl="0" eaLnBrk="1" fontAlgn="auto" latinLnBrk="0" hangingPunct="1">
              <a:lnSpc>
                <a:spcPct val="100000"/>
              </a:lnSpc>
              <a:spcBef>
                <a:spcPts val="0"/>
              </a:spcBef>
              <a:spcAft>
                <a:spcPts val="0"/>
              </a:spcAft>
              <a:buClrTx/>
              <a:buSzTx/>
              <a:buFont typeface="Arial"/>
              <a:buNone/>
              <a:tabLst/>
              <a:defRPr/>
            </a:pPr>
            <a:r>
              <a:rPr kumimoji="0" lang="en-GB" sz="1100" b="0" i="0" u="none" strike="noStrike" kern="1200" cap="none" spc="0" normalizeH="0" baseline="0" noProof="0" dirty="0">
                <a:ln>
                  <a:noFill/>
                </a:ln>
                <a:solidFill>
                  <a:schemeClr val="tx1"/>
                </a:solidFill>
                <a:effectLst/>
                <a:uLnTx/>
                <a:uFillTx/>
                <a:latin typeface="STXinwei" panose="02010800040101010101" pitchFamily="2" charset="-122"/>
                <a:ea typeface="STXinwei" panose="02010800040101010101" pitchFamily="2" charset="-122"/>
                <a:cs typeface="Arial"/>
                <a:sym typeface="Arial"/>
              </a:rPr>
              <a:t>2D printing</a:t>
            </a:r>
          </a:p>
        </p:txBody>
      </p:sp>
      <p:sp>
        <p:nvSpPr>
          <p:cNvPr id="57" name="56 CuadroTexto"/>
          <p:cNvSpPr txBox="1"/>
          <p:nvPr/>
        </p:nvSpPr>
        <p:spPr>
          <a:xfrm>
            <a:off x="2559645" y="3048926"/>
            <a:ext cx="1040670" cy="261610"/>
          </a:xfrm>
          <a:prstGeom prst="rect">
            <a:avLst/>
          </a:prstGeom>
          <a:solidFill>
            <a:schemeClr val="lt1"/>
          </a:solidFill>
        </p:spPr>
        <p:txBody>
          <a:bodyPr wrap="none" rtlCol="0">
            <a:spAutoFit/>
          </a:bodyPr>
          <a:lstStyle/>
          <a:p>
            <a:pPr marL="0" marR="0" lvl="0" indent="0" algn="l" defTabSz="685766" rtl="0" eaLnBrk="1" fontAlgn="auto" latinLnBrk="0" hangingPunct="1">
              <a:lnSpc>
                <a:spcPct val="100000"/>
              </a:lnSpc>
              <a:spcBef>
                <a:spcPts val="0"/>
              </a:spcBef>
              <a:spcAft>
                <a:spcPts val="0"/>
              </a:spcAft>
              <a:buClrTx/>
              <a:buSzTx/>
              <a:buFont typeface="Arial"/>
              <a:buNone/>
              <a:tabLst/>
              <a:defRPr/>
            </a:pPr>
            <a:r>
              <a:rPr kumimoji="0" lang="en-GB" sz="1100" b="0" i="0" u="none" strike="noStrike" kern="1200" cap="none" spc="0" normalizeH="0" baseline="0" noProof="0" dirty="0">
                <a:ln>
                  <a:noFill/>
                </a:ln>
                <a:solidFill>
                  <a:schemeClr val="tx1"/>
                </a:solidFill>
                <a:effectLst/>
                <a:uLnTx/>
                <a:uFillTx/>
                <a:latin typeface="STXinwei" panose="02010800040101010101" pitchFamily="2" charset="-122"/>
                <a:ea typeface="STXinwei" panose="02010800040101010101" pitchFamily="2" charset="-122"/>
                <a:cs typeface="Arial"/>
                <a:sym typeface="Arial"/>
              </a:rPr>
              <a:t>1D movement</a:t>
            </a:r>
            <a:endParaRPr kumimoji="0" lang="en-GB" sz="600" b="0" i="0" u="none" strike="noStrike" kern="1200" cap="none" spc="0" normalizeH="0" baseline="0" noProof="0" dirty="0">
              <a:ln>
                <a:noFill/>
              </a:ln>
              <a:solidFill>
                <a:schemeClr val="tx1"/>
              </a:solidFill>
              <a:effectLst/>
              <a:uLnTx/>
              <a:uFillTx/>
              <a:latin typeface="STXinwei" panose="02010800040101010101" pitchFamily="2" charset="-122"/>
              <a:ea typeface="STXinwei" panose="02010800040101010101" pitchFamily="2" charset="-122"/>
              <a:cs typeface="Arial"/>
              <a:sym typeface="Arial"/>
            </a:endParaRPr>
          </a:p>
        </p:txBody>
      </p:sp>
      <p:sp>
        <p:nvSpPr>
          <p:cNvPr id="12" name="11 CuadroTexto"/>
          <p:cNvSpPr txBox="1"/>
          <p:nvPr/>
        </p:nvSpPr>
        <p:spPr>
          <a:xfrm>
            <a:off x="1665575" y="2611447"/>
            <a:ext cx="256802" cy="369332"/>
          </a:xfrm>
          <a:prstGeom prst="rect">
            <a:avLst/>
          </a:prstGeom>
          <a:solidFill>
            <a:schemeClr val="lt1"/>
          </a:solidFill>
        </p:spPr>
        <p:txBody>
          <a:bodyPr wrap="none" rtlCol="0">
            <a:spAutoFit/>
          </a:bodyPr>
          <a:lstStyle/>
          <a:p>
            <a:pPr marL="0" marR="0" lvl="0" indent="0" algn="l" defTabSz="685766" rtl="0" eaLnBrk="1" fontAlgn="auto" latinLnBrk="0" hangingPunct="1">
              <a:lnSpc>
                <a:spcPct val="100000"/>
              </a:lnSpc>
              <a:spcBef>
                <a:spcPts val="0"/>
              </a:spcBef>
              <a:spcAft>
                <a:spcPts val="0"/>
              </a:spcAft>
              <a:buClrTx/>
              <a:buSzTx/>
              <a:buFont typeface="Arial"/>
              <a:buNone/>
              <a:tabLst/>
              <a:defRPr/>
            </a:pPr>
            <a:r>
              <a:rPr kumimoji="0" lang="en-GB" sz="1800" b="0" i="0" u="none" strike="noStrike" kern="1200" cap="none" spc="0" normalizeH="0" baseline="0" noProof="0" dirty="0">
                <a:ln>
                  <a:noFill/>
                </a:ln>
                <a:solidFill>
                  <a:schemeClr val="tx1"/>
                </a:solidFill>
                <a:effectLst/>
                <a:uLnTx/>
                <a:uFillTx/>
                <a:latin typeface="STXinwei" panose="02010800040101010101" pitchFamily="2" charset="-122"/>
                <a:ea typeface="STXinwei" panose="02010800040101010101" pitchFamily="2" charset="-122"/>
                <a:cs typeface="Arial"/>
                <a:sym typeface="Arial"/>
              </a:rPr>
              <a:t>f</a:t>
            </a:r>
          </a:p>
        </p:txBody>
      </p:sp>
      <p:sp>
        <p:nvSpPr>
          <p:cNvPr id="58" name="57 CuadroTexto"/>
          <p:cNvSpPr txBox="1"/>
          <p:nvPr/>
        </p:nvSpPr>
        <p:spPr>
          <a:xfrm>
            <a:off x="2798676" y="2545804"/>
            <a:ext cx="300082" cy="369332"/>
          </a:xfrm>
          <a:prstGeom prst="rect">
            <a:avLst/>
          </a:prstGeom>
          <a:solidFill>
            <a:schemeClr val="lt1"/>
          </a:solidFill>
        </p:spPr>
        <p:txBody>
          <a:bodyPr wrap="none" rtlCol="0">
            <a:spAutoFit/>
          </a:bodyPr>
          <a:lstStyle/>
          <a:p>
            <a:pPr marL="0" marR="0" lvl="0" indent="0" algn="l" defTabSz="685766" rtl="0" eaLnBrk="1" fontAlgn="auto" latinLnBrk="0" hangingPunct="1">
              <a:lnSpc>
                <a:spcPct val="100000"/>
              </a:lnSpc>
              <a:spcBef>
                <a:spcPts val="0"/>
              </a:spcBef>
              <a:spcAft>
                <a:spcPts val="0"/>
              </a:spcAft>
              <a:buClrTx/>
              <a:buSzTx/>
              <a:buFont typeface="Arial"/>
              <a:buNone/>
              <a:tabLst/>
              <a:defRPr/>
            </a:pPr>
            <a:r>
              <a:rPr kumimoji="0" lang="en-GB" sz="1800" b="0" i="0" u="none" strike="noStrike" kern="1200" cap="none" spc="0" normalizeH="0" baseline="0" noProof="0" dirty="0">
                <a:ln>
                  <a:noFill/>
                </a:ln>
                <a:solidFill>
                  <a:schemeClr val="tx1"/>
                </a:solidFill>
                <a:effectLst/>
                <a:uLnTx/>
                <a:uFillTx/>
                <a:latin typeface="STXinwei" panose="02010800040101010101" pitchFamily="2" charset="-122"/>
                <a:ea typeface="STXinwei" panose="02010800040101010101" pitchFamily="2" charset="-122"/>
                <a:cs typeface="Arial"/>
                <a:sym typeface="Arial"/>
              </a:rPr>
              <a:t>g</a:t>
            </a:r>
          </a:p>
        </p:txBody>
      </p:sp>
      <p:sp>
        <p:nvSpPr>
          <p:cNvPr id="59" name="58 Rectángulo redondeado"/>
          <p:cNvSpPr/>
          <p:nvPr/>
        </p:nvSpPr>
        <p:spPr bwMode="auto">
          <a:xfrm>
            <a:off x="5338084" y="1670012"/>
            <a:ext cx="3025776" cy="2391418"/>
          </a:xfrm>
          <a:prstGeom prst="roundRect">
            <a:avLst/>
          </a:prstGeom>
          <a:noFill/>
          <a:ln w="38100" cap="flat" cmpd="sng" algn="ctr">
            <a:solidFill>
              <a:srgbClr val="E2C044"/>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685766" rtl="0" eaLnBrk="1" fontAlgn="auto" latinLnBrk="0" hangingPunct="1">
              <a:lnSpc>
                <a:spcPct val="100000"/>
              </a:lnSpc>
              <a:spcBef>
                <a:spcPts val="0"/>
              </a:spcBef>
              <a:spcAft>
                <a:spcPts val="0"/>
              </a:spcAft>
              <a:buClrTx/>
              <a:buSzTx/>
              <a:buFont typeface="Arial"/>
              <a:buNone/>
              <a:tabLst/>
              <a:defRPr/>
            </a:pPr>
            <a:endParaRPr kumimoji="0" lang="en-GB" sz="1800" b="0" i="0" u="none" strike="noStrike" kern="1200" cap="none" spc="0" normalizeH="0" baseline="0" noProof="0" dirty="0">
              <a:ln>
                <a:noFill/>
              </a:ln>
              <a:solidFill>
                <a:schemeClr val="tx1"/>
              </a:solidFill>
              <a:effectLst/>
              <a:uLnTx/>
              <a:uFillTx/>
              <a:latin typeface="STXinwei" panose="02010800040101010101" pitchFamily="2" charset="-122"/>
              <a:ea typeface="STXinwei" panose="02010800040101010101" pitchFamily="2" charset="-122"/>
              <a:cs typeface="Arial"/>
              <a:sym typeface="Arial"/>
            </a:endParaRPr>
          </a:p>
        </p:txBody>
      </p:sp>
      <p:sp>
        <p:nvSpPr>
          <p:cNvPr id="60" name="59 CuadroTexto"/>
          <p:cNvSpPr txBox="1"/>
          <p:nvPr/>
        </p:nvSpPr>
        <p:spPr>
          <a:xfrm>
            <a:off x="6614483" y="1208346"/>
            <a:ext cx="812416" cy="461665"/>
          </a:xfrm>
          <a:prstGeom prst="rect">
            <a:avLst/>
          </a:prstGeom>
          <a:noFill/>
        </p:spPr>
        <p:txBody>
          <a:bodyPr wrap="square" rtlCol="0">
            <a:spAutoFit/>
          </a:bodyPr>
          <a:lstStyle/>
          <a:p>
            <a:pPr marL="0" marR="0" lvl="0" indent="0" algn="l" defTabSz="685766" rtl="0" eaLnBrk="1" fontAlgn="auto" latinLnBrk="0" hangingPunct="1">
              <a:lnSpc>
                <a:spcPct val="100000"/>
              </a:lnSpc>
              <a:spcBef>
                <a:spcPts val="0"/>
              </a:spcBef>
              <a:spcAft>
                <a:spcPts val="0"/>
              </a:spcAft>
              <a:buClrTx/>
              <a:buSzTx/>
              <a:buFont typeface="Arial"/>
              <a:buNone/>
              <a:tabLst/>
              <a:defRPr/>
            </a:pPr>
            <a:r>
              <a:rPr kumimoji="0" lang="en-GB" sz="2400" b="0" i="0" u="none" strike="noStrike" kern="1200" cap="none" spc="0" normalizeH="0" baseline="0" noProof="0" dirty="0">
                <a:ln>
                  <a:noFill/>
                </a:ln>
                <a:solidFill>
                  <a:schemeClr val="tx1"/>
                </a:solidFill>
                <a:effectLst/>
                <a:uLnTx/>
                <a:uFillTx/>
                <a:latin typeface="STXinwei" panose="02010800040101010101" pitchFamily="2" charset="-122"/>
                <a:ea typeface="STXinwei" panose="02010800040101010101" pitchFamily="2" charset="-122"/>
                <a:cs typeface="Arial"/>
                <a:sym typeface="Arial"/>
              </a:rPr>
              <a:t>C </a:t>
            </a:r>
            <a:r>
              <a:rPr kumimoji="0" lang="en-GB" sz="2400" b="0" i="0" u="none" strike="noStrike" kern="1200" cap="none" spc="0" normalizeH="0" baseline="32000" noProof="0" dirty="0">
                <a:ln>
                  <a:noFill/>
                </a:ln>
                <a:solidFill>
                  <a:schemeClr val="tx1"/>
                </a:solidFill>
                <a:effectLst/>
                <a:uLnTx/>
                <a:uFillTx/>
                <a:latin typeface="STXinwei" panose="02010800040101010101" pitchFamily="2" charset="-122"/>
                <a:ea typeface="STXinwei" panose="02010800040101010101" pitchFamily="2" charset="-122"/>
                <a:cs typeface="Arial"/>
                <a:sym typeface="Arial"/>
              </a:rPr>
              <a:t>OP</a:t>
            </a:r>
          </a:p>
        </p:txBody>
      </p:sp>
      <p:pic>
        <p:nvPicPr>
          <p:cNvPr id="63" name="62 Imagen"/>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365070" y="2104439"/>
            <a:ext cx="839483" cy="546100"/>
          </a:xfrm>
          <a:prstGeom prst="rect">
            <a:avLst/>
          </a:prstGeom>
          <a:solidFill>
            <a:schemeClr val="lt1"/>
          </a:solidFill>
        </p:spPr>
      </p:pic>
      <p:pic>
        <p:nvPicPr>
          <p:cNvPr id="64" name="63 Imagen"/>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577521" y="3254475"/>
            <a:ext cx="723607" cy="723607"/>
          </a:xfrm>
          <a:prstGeom prst="rect">
            <a:avLst/>
          </a:prstGeom>
          <a:solidFill>
            <a:schemeClr val="lt1"/>
          </a:solidFill>
        </p:spPr>
      </p:pic>
      <p:pic>
        <p:nvPicPr>
          <p:cNvPr id="65" name="64 Imagen"/>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028714" y="3310536"/>
            <a:ext cx="1055337" cy="678163"/>
          </a:xfrm>
          <a:prstGeom prst="rect">
            <a:avLst/>
          </a:prstGeom>
          <a:solidFill>
            <a:schemeClr val="lt1"/>
          </a:solidFill>
        </p:spPr>
      </p:pic>
      <p:sp>
        <p:nvSpPr>
          <p:cNvPr id="66" name="65 CuadroTexto"/>
          <p:cNvSpPr txBox="1"/>
          <p:nvPr/>
        </p:nvSpPr>
        <p:spPr>
          <a:xfrm>
            <a:off x="6489522" y="1802752"/>
            <a:ext cx="878767" cy="261610"/>
          </a:xfrm>
          <a:prstGeom prst="rect">
            <a:avLst/>
          </a:prstGeom>
          <a:solidFill>
            <a:schemeClr val="lt1"/>
          </a:solidFill>
        </p:spPr>
        <p:txBody>
          <a:bodyPr wrap="none" rtlCol="0">
            <a:spAutoFit/>
          </a:bodyPr>
          <a:lstStyle/>
          <a:p>
            <a:pPr marL="0" marR="0" lvl="0" indent="0" algn="l" defTabSz="685766" rtl="0" eaLnBrk="1" fontAlgn="auto" latinLnBrk="0" hangingPunct="1">
              <a:lnSpc>
                <a:spcPct val="100000"/>
              </a:lnSpc>
              <a:spcBef>
                <a:spcPts val="0"/>
              </a:spcBef>
              <a:spcAft>
                <a:spcPts val="0"/>
              </a:spcAft>
              <a:buClrTx/>
              <a:buSzTx/>
              <a:buFont typeface="Arial"/>
              <a:buNone/>
              <a:tabLst/>
              <a:defRPr/>
            </a:pPr>
            <a:r>
              <a:rPr kumimoji="0" lang="en-GB" sz="1100" b="0" i="0" u="none" strike="noStrike" kern="1200" cap="none" spc="0" normalizeH="0" baseline="0" noProof="0" dirty="0">
                <a:ln>
                  <a:noFill/>
                </a:ln>
                <a:solidFill>
                  <a:schemeClr val="tx1"/>
                </a:solidFill>
                <a:effectLst/>
                <a:uLnTx/>
                <a:uFillTx/>
                <a:latin typeface="STXinwei" panose="02010800040101010101" pitchFamily="2" charset="-122"/>
                <a:ea typeface="STXinwei" panose="02010800040101010101" pitchFamily="2" charset="-122"/>
                <a:cs typeface="Arial"/>
                <a:sym typeface="Arial"/>
              </a:rPr>
              <a:t>3D printing</a:t>
            </a:r>
          </a:p>
        </p:txBody>
      </p:sp>
      <p:sp>
        <p:nvSpPr>
          <p:cNvPr id="67" name="66 CuadroTexto"/>
          <p:cNvSpPr txBox="1"/>
          <p:nvPr/>
        </p:nvSpPr>
        <p:spPr>
          <a:xfrm>
            <a:off x="5666861" y="3039532"/>
            <a:ext cx="878767" cy="261610"/>
          </a:xfrm>
          <a:prstGeom prst="rect">
            <a:avLst/>
          </a:prstGeom>
          <a:solidFill>
            <a:schemeClr val="lt1"/>
          </a:solidFill>
        </p:spPr>
        <p:txBody>
          <a:bodyPr wrap="none" rtlCol="0">
            <a:spAutoFit/>
          </a:bodyPr>
          <a:lstStyle/>
          <a:p>
            <a:pPr marL="0" marR="0" lvl="0" indent="0" algn="l" defTabSz="685766" rtl="0" eaLnBrk="1" fontAlgn="auto" latinLnBrk="0" hangingPunct="1">
              <a:lnSpc>
                <a:spcPct val="100000"/>
              </a:lnSpc>
              <a:spcBef>
                <a:spcPts val="0"/>
              </a:spcBef>
              <a:spcAft>
                <a:spcPts val="0"/>
              </a:spcAft>
              <a:buClrTx/>
              <a:buSzTx/>
              <a:buFont typeface="Arial"/>
              <a:buNone/>
              <a:tabLst/>
              <a:defRPr/>
            </a:pPr>
            <a:r>
              <a:rPr kumimoji="0" lang="en-GB" sz="1100" b="0" i="0" u="none" strike="noStrike" kern="1200" cap="none" spc="0" normalizeH="0" baseline="0" noProof="0" dirty="0">
                <a:ln>
                  <a:noFill/>
                </a:ln>
                <a:solidFill>
                  <a:schemeClr val="tx1"/>
                </a:solidFill>
                <a:effectLst/>
                <a:uLnTx/>
                <a:uFillTx/>
                <a:latin typeface="STXinwei" panose="02010800040101010101" pitchFamily="2" charset="-122"/>
                <a:ea typeface="STXinwei" panose="02010800040101010101" pitchFamily="2" charset="-122"/>
                <a:cs typeface="Arial"/>
                <a:sym typeface="Arial"/>
              </a:rPr>
              <a:t>2D printing</a:t>
            </a:r>
          </a:p>
        </p:txBody>
      </p:sp>
      <p:sp>
        <p:nvSpPr>
          <p:cNvPr id="68" name="67 CuadroTexto"/>
          <p:cNvSpPr txBox="1"/>
          <p:nvPr/>
        </p:nvSpPr>
        <p:spPr>
          <a:xfrm>
            <a:off x="7077217" y="3048926"/>
            <a:ext cx="1040670" cy="261610"/>
          </a:xfrm>
          <a:prstGeom prst="rect">
            <a:avLst/>
          </a:prstGeom>
          <a:solidFill>
            <a:schemeClr val="lt1"/>
          </a:solidFill>
        </p:spPr>
        <p:txBody>
          <a:bodyPr wrap="none" rtlCol="0">
            <a:spAutoFit/>
          </a:bodyPr>
          <a:lstStyle/>
          <a:p>
            <a:pPr marL="0" marR="0" lvl="0" indent="0" algn="l" defTabSz="685766" rtl="0" eaLnBrk="1" fontAlgn="auto" latinLnBrk="0" hangingPunct="1">
              <a:lnSpc>
                <a:spcPct val="100000"/>
              </a:lnSpc>
              <a:spcBef>
                <a:spcPts val="0"/>
              </a:spcBef>
              <a:spcAft>
                <a:spcPts val="0"/>
              </a:spcAft>
              <a:buClrTx/>
              <a:buSzTx/>
              <a:buFont typeface="Arial"/>
              <a:buNone/>
              <a:tabLst/>
              <a:defRPr/>
            </a:pPr>
            <a:r>
              <a:rPr kumimoji="0" lang="en-GB" sz="1100" b="0" i="0" u="none" strike="noStrike" kern="1200" cap="none" spc="0" normalizeH="0" baseline="0" noProof="0" dirty="0">
                <a:ln>
                  <a:noFill/>
                </a:ln>
                <a:solidFill>
                  <a:schemeClr val="tx1"/>
                </a:solidFill>
                <a:effectLst/>
                <a:uLnTx/>
                <a:uFillTx/>
                <a:latin typeface="STXinwei" panose="02010800040101010101" pitchFamily="2" charset="-122"/>
                <a:ea typeface="STXinwei" panose="02010800040101010101" pitchFamily="2" charset="-122"/>
                <a:cs typeface="Arial"/>
                <a:sym typeface="Arial"/>
              </a:rPr>
              <a:t>1D movement</a:t>
            </a:r>
            <a:endParaRPr kumimoji="0" lang="en-GB" sz="600" b="0" i="0" u="none" strike="noStrike" kern="1200" cap="none" spc="0" normalizeH="0" baseline="0" noProof="0" dirty="0">
              <a:ln>
                <a:noFill/>
              </a:ln>
              <a:solidFill>
                <a:schemeClr val="tx1"/>
              </a:solidFill>
              <a:effectLst/>
              <a:uLnTx/>
              <a:uFillTx/>
              <a:latin typeface="STXinwei" panose="02010800040101010101" pitchFamily="2" charset="-122"/>
              <a:ea typeface="STXinwei" panose="02010800040101010101" pitchFamily="2" charset="-122"/>
              <a:cs typeface="Arial"/>
              <a:sym typeface="Arial"/>
            </a:endParaRPr>
          </a:p>
        </p:txBody>
      </p:sp>
      <p:sp>
        <p:nvSpPr>
          <p:cNvPr id="69" name="68 CuadroTexto"/>
          <p:cNvSpPr txBox="1"/>
          <p:nvPr/>
        </p:nvSpPr>
        <p:spPr>
          <a:xfrm>
            <a:off x="6074287" y="2622333"/>
            <a:ext cx="421910" cy="369332"/>
          </a:xfrm>
          <a:prstGeom prst="rect">
            <a:avLst/>
          </a:prstGeom>
          <a:solidFill>
            <a:schemeClr val="lt1"/>
          </a:solidFill>
        </p:spPr>
        <p:txBody>
          <a:bodyPr wrap="none" rtlCol="0">
            <a:spAutoFit/>
          </a:bodyPr>
          <a:lstStyle/>
          <a:p>
            <a:pPr marL="0" marR="0" lvl="0" indent="0" algn="l" defTabSz="685766" rtl="0" eaLnBrk="1" fontAlgn="auto" latinLnBrk="0" hangingPunct="1">
              <a:lnSpc>
                <a:spcPct val="100000"/>
              </a:lnSpc>
              <a:spcBef>
                <a:spcPts val="0"/>
              </a:spcBef>
              <a:spcAft>
                <a:spcPts val="0"/>
              </a:spcAft>
              <a:buClrTx/>
              <a:buSzTx/>
              <a:buFont typeface="Arial"/>
              <a:buNone/>
              <a:tabLst/>
              <a:defRPr/>
            </a:pPr>
            <a:r>
              <a:rPr kumimoji="0" lang="en-GB" sz="1800" b="0" i="0" u="none" strike="noStrike" kern="1200" cap="none" spc="0" normalizeH="0" baseline="0" noProof="0" dirty="0">
                <a:ln>
                  <a:noFill/>
                </a:ln>
                <a:solidFill>
                  <a:schemeClr val="tx1"/>
                </a:solidFill>
                <a:effectLst/>
                <a:uLnTx/>
                <a:uFillTx/>
                <a:latin typeface="STXinwei" panose="02010800040101010101" pitchFamily="2" charset="-122"/>
                <a:ea typeface="STXinwei" panose="02010800040101010101" pitchFamily="2" charset="-122"/>
                <a:cs typeface="Arial"/>
                <a:sym typeface="Arial"/>
              </a:rPr>
              <a:t>f </a:t>
            </a:r>
            <a:r>
              <a:rPr kumimoji="0" lang="en-GB" sz="1800" b="0" i="0" u="none" strike="noStrike" kern="1200" cap="none" spc="0" normalizeH="0" baseline="30000" noProof="0" dirty="0">
                <a:ln>
                  <a:noFill/>
                </a:ln>
                <a:solidFill>
                  <a:schemeClr val="tx1"/>
                </a:solidFill>
                <a:effectLst/>
                <a:uLnTx/>
                <a:uFillTx/>
                <a:latin typeface="STXinwei" panose="02010800040101010101" pitchFamily="2" charset="-122"/>
                <a:ea typeface="STXinwei" panose="02010800040101010101" pitchFamily="2" charset="-122"/>
                <a:cs typeface="Arial"/>
                <a:sym typeface="Arial"/>
              </a:rPr>
              <a:t>-1</a:t>
            </a:r>
          </a:p>
        </p:txBody>
      </p:sp>
      <p:cxnSp>
        <p:nvCxnSpPr>
          <p:cNvPr id="71" name="70 Conector recto de flecha"/>
          <p:cNvCxnSpPr>
            <a:endCxn id="59" idx="1"/>
          </p:cNvCxnSpPr>
          <p:nvPr/>
        </p:nvCxnSpPr>
        <p:spPr bwMode="auto">
          <a:xfrm>
            <a:off x="3846288" y="2841634"/>
            <a:ext cx="1491796" cy="0"/>
          </a:xfrm>
          <a:prstGeom prst="straightConnector1">
            <a:avLst/>
          </a:prstGeom>
          <a:solidFill>
            <a:schemeClr val="accent1"/>
          </a:solidFill>
          <a:ln w="38100"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72" name="71 Rectángulo"/>
          <p:cNvSpPr/>
          <p:nvPr/>
        </p:nvSpPr>
        <p:spPr>
          <a:xfrm>
            <a:off x="4326268" y="2496650"/>
            <a:ext cx="506870" cy="307777"/>
          </a:xfrm>
          <a:prstGeom prst="rect">
            <a:avLst/>
          </a:prstGeom>
          <a:solidFill>
            <a:schemeClr val="lt1"/>
          </a:solidFill>
        </p:spPr>
        <p:txBody>
          <a:bodyPr wrap="none">
            <a:spAutoFit/>
          </a:bodyPr>
          <a:lstStyle/>
          <a:p>
            <a:pPr marL="0" marR="0" lvl="0" indent="0" algn="l" defTabSz="685766" rtl="0" eaLnBrk="1" fontAlgn="auto" latinLnBrk="0" hangingPunct="1">
              <a:lnSpc>
                <a:spcPct val="100000"/>
              </a:lnSpc>
              <a:spcBef>
                <a:spcPts val="0"/>
              </a:spcBef>
              <a:spcAft>
                <a:spcPts val="0"/>
              </a:spcAft>
              <a:buClrTx/>
              <a:buSzTx/>
              <a:buFont typeface="Arial"/>
              <a:buNone/>
              <a:tabLst/>
              <a:defRPr/>
            </a:pPr>
            <a:r>
              <a:rPr kumimoji="0" lang="en-GB" sz="1400" b="0" i="0" u="none" strike="noStrike" kern="1200" cap="none" spc="0" normalizeH="0" baseline="0" noProof="0" dirty="0">
                <a:ln>
                  <a:noFill/>
                </a:ln>
                <a:solidFill>
                  <a:schemeClr val="tx1"/>
                </a:solidFill>
                <a:effectLst/>
                <a:uLnTx/>
                <a:uFillTx/>
                <a:latin typeface="STXinwei" panose="02010800040101010101" pitchFamily="2" charset="-122"/>
                <a:ea typeface="STXinwei" panose="02010800040101010101" pitchFamily="2" charset="-122"/>
                <a:cs typeface="Arial"/>
                <a:sym typeface="Arial"/>
              </a:rPr>
              <a:t>F </a:t>
            </a:r>
            <a:r>
              <a:rPr kumimoji="0" lang="en-GB" sz="1400" b="0" i="0" u="none" strike="noStrike" kern="1200" cap="none" spc="0" normalizeH="0" baseline="30000" noProof="0" dirty="0">
                <a:ln>
                  <a:noFill/>
                </a:ln>
                <a:solidFill>
                  <a:schemeClr val="tx1"/>
                </a:solidFill>
                <a:effectLst/>
                <a:uLnTx/>
                <a:uFillTx/>
                <a:latin typeface="STXinwei" panose="02010800040101010101" pitchFamily="2" charset="-122"/>
                <a:ea typeface="STXinwei" panose="02010800040101010101" pitchFamily="2" charset="-122"/>
                <a:cs typeface="Arial"/>
                <a:sym typeface="Arial"/>
              </a:rPr>
              <a:t>op</a:t>
            </a:r>
            <a:r>
              <a:rPr kumimoji="0" lang="en-GB" sz="1400" b="0" i="0" u="none" strike="noStrike" kern="1200" cap="none" spc="0" normalizeH="0" baseline="0" noProof="0" dirty="0">
                <a:ln>
                  <a:noFill/>
                </a:ln>
                <a:solidFill>
                  <a:schemeClr val="tx1"/>
                </a:solidFill>
                <a:effectLst/>
                <a:uLnTx/>
                <a:uFillTx/>
                <a:latin typeface="STXinwei" panose="02010800040101010101" pitchFamily="2" charset="-122"/>
                <a:ea typeface="STXinwei" panose="02010800040101010101" pitchFamily="2" charset="-122"/>
                <a:cs typeface="Arial"/>
                <a:sym typeface="Arial"/>
              </a:rPr>
              <a:t> </a:t>
            </a:r>
          </a:p>
        </p:txBody>
      </p:sp>
      <p:sp>
        <p:nvSpPr>
          <p:cNvPr id="19" name="18 Rectángulo"/>
          <p:cNvSpPr/>
          <p:nvPr/>
        </p:nvSpPr>
        <p:spPr>
          <a:xfrm>
            <a:off x="3951754" y="2946775"/>
            <a:ext cx="1247457" cy="246221"/>
          </a:xfrm>
          <a:prstGeom prst="rect">
            <a:avLst/>
          </a:prstGeom>
          <a:solidFill>
            <a:schemeClr val="lt1"/>
          </a:solidFill>
        </p:spPr>
        <p:txBody>
          <a:bodyPr wrap="none">
            <a:spAutoFit/>
          </a:bodyPr>
          <a:lstStyle/>
          <a:p>
            <a:pPr marL="0" marR="0" lvl="0" indent="0" algn="ctr" defTabSz="685766" rtl="0" eaLnBrk="1" fontAlgn="auto" latinLnBrk="0" hangingPunct="1">
              <a:lnSpc>
                <a:spcPct val="100000"/>
              </a:lnSpc>
              <a:spcBef>
                <a:spcPts val="0"/>
              </a:spcBef>
              <a:spcAft>
                <a:spcPts val="0"/>
              </a:spcAft>
              <a:buClrTx/>
              <a:buSzTx/>
              <a:buFont typeface="Arial"/>
              <a:buNone/>
              <a:tabLst/>
              <a:defRPr/>
            </a:pPr>
            <a:r>
              <a:rPr kumimoji="0" lang="en-GB" sz="1000" b="0" i="0" u="none" strike="noStrike" kern="1200" cap="none" spc="0" normalizeH="0" baseline="0" noProof="0">
                <a:ln>
                  <a:noFill/>
                </a:ln>
                <a:solidFill>
                  <a:schemeClr val="tx1"/>
                </a:solidFill>
                <a:effectLst/>
                <a:uLnTx/>
                <a:uFillTx/>
                <a:latin typeface="STXinwei" panose="02010800040101010101" pitchFamily="2" charset="-122"/>
                <a:ea typeface="STXinwei" panose="02010800040101010101" pitchFamily="2" charset="-122"/>
                <a:cs typeface="Arial" charset="0"/>
                <a:sym typeface="Arial"/>
              </a:rPr>
              <a:t>(Opposite </a:t>
            </a:r>
            <a:r>
              <a:rPr kumimoji="0" lang="en-GB" sz="1000" b="0" i="0" u="none" strike="noStrike" kern="1200" cap="none" spc="0" normalizeH="0" baseline="0" noProof="0" err="1">
                <a:ln>
                  <a:noFill/>
                </a:ln>
                <a:solidFill>
                  <a:schemeClr val="tx1"/>
                </a:solidFill>
                <a:effectLst/>
                <a:uLnTx/>
                <a:uFillTx/>
                <a:latin typeface="STXinwei" panose="02010800040101010101" pitchFamily="2" charset="-122"/>
                <a:ea typeface="STXinwei" panose="02010800040101010101" pitchFamily="2" charset="-122"/>
                <a:cs typeface="Arial" charset="0"/>
                <a:sym typeface="Arial"/>
              </a:rPr>
              <a:t>Functor</a:t>
            </a:r>
            <a:r>
              <a:rPr kumimoji="0" lang="en-GB" sz="1000" b="0" i="0" u="none" strike="noStrike" kern="1200" cap="none" spc="0" normalizeH="0" baseline="0" noProof="0">
                <a:ln>
                  <a:noFill/>
                </a:ln>
                <a:solidFill>
                  <a:schemeClr val="tx1"/>
                </a:solidFill>
                <a:effectLst/>
                <a:uLnTx/>
                <a:uFillTx/>
                <a:latin typeface="STXinwei" panose="02010800040101010101" pitchFamily="2" charset="-122"/>
                <a:ea typeface="STXinwei" panose="02010800040101010101" pitchFamily="2" charset="-122"/>
                <a:cs typeface="Arial" charset="0"/>
                <a:sym typeface="Arial"/>
              </a:rPr>
              <a:t>)</a:t>
            </a:r>
            <a:endParaRPr kumimoji="0" lang="en-GB" sz="1050" b="0" i="0" u="none" strike="noStrike" kern="1200" cap="none" spc="0" normalizeH="0" baseline="0" noProof="0">
              <a:ln>
                <a:noFill/>
              </a:ln>
              <a:solidFill>
                <a:schemeClr val="tx1"/>
              </a:solidFill>
              <a:effectLst/>
              <a:uLnTx/>
              <a:uFillTx/>
              <a:latin typeface="STXinwei" panose="02010800040101010101" pitchFamily="2" charset="-122"/>
              <a:ea typeface="STXinwei" panose="02010800040101010101" pitchFamily="2" charset="-122"/>
              <a:cs typeface="Arial" charset="0"/>
              <a:sym typeface="Arial"/>
            </a:endParaRPr>
          </a:p>
        </p:txBody>
      </p:sp>
      <p:sp>
        <p:nvSpPr>
          <p:cNvPr id="73" name="72 CuadroTexto"/>
          <p:cNvSpPr txBox="1"/>
          <p:nvPr/>
        </p:nvSpPr>
        <p:spPr>
          <a:xfrm>
            <a:off x="7367945" y="2606628"/>
            <a:ext cx="465192" cy="369332"/>
          </a:xfrm>
          <a:prstGeom prst="rect">
            <a:avLst/>
          </a:prstGeom>
          <a:solidFill>
            <a:schemeClr val="lt1"/>
          </a:solidFill>
        </p:spPr>
        <p:txBody>
          <a:bodyPr wrap="none" rtlCol="0">
            <a:spAutoFit/>
          </a:bodyPr>
          <a:lstStyle/>
          <a:p>
            <a:pPr marL="0" marR="0" lvl="0" indent="0" algn="l" defTabSz="685766" rtl="0" eaLnBrk="1" fontAlgn="auto" latinLnBrk="0" hangingPunct="1">
              <a:lnSpc>
                <a:spcPct val="100000"/>
              </a:lnSpc>
              <a:spcBef>
                <a:spcPts val="0"/>
              </a:spcBef>
              <a:spcAft>
                <a:spcPts val="0"/>
              </a:spcAft>
              <a:buClrTx/>
              <a:buSzTx/>
              <a:buFont typeface="Arial"/>
              <a:buNone/>
              <a:tabLst/>
              <a:defRPr/>
            </a:pPr>
            <a:r>
              <a:rPr kumimoji="0" lang="en-GB" sz="1800" b="0" i="0" u="none" strike="noStrike" kern="1200" cap="none" spc="0" normalizeH="0" baseline="0" noProof="0" dirty="0">
                <a:ln>
                  <a:noFill/>
                </a:ln>
                <a:solidFill>
                  <a:schemeClr val="tx1"/>
                </a:solidFill>
                <a:effectLst/>
                <a:uLnTx/>
                <a:uFillTx/>
                <a:latin typeface="STXinwei" panose="02010800040101010101" pitchFamily="2" charset="-122"/>
                <a:ea typeface="STXinwei" panose="02010800040101010101" pitchFamily="2" charset="-122"/>
                <a:cs typeface="Arial"/>
                <a:sym typeface="Arial"/>
              </a:rPr>
              <a:t>g </a:t>
            </a:r>
            <a:r>
              <a:rPr kumimoji="0" lang="en-GB" sz="1800" b="0" i="0" u="none" strike="noStrike" kern="1200" cap="none" spc="0" normalizeH="0" baseline="30000" noProof="0" dirty="0">
                <a:ln>
                  <a:noFill/>
                </a:ln>
                <a:solidFill>
                  <a:schemeClr val="tx1"/>
                </a:solidFill>
                <a:effectLst/>
                <a:uLnTx/>
                <a:uFillTx/>
                <a:latin typeface="STXinwei" panose="02010800040101010101" pitchFamily="2" charset="-122"/>
                <a:ea typeface="STXinwei" panose="02010800040101010101" pitchFamily="2" charset="-122"/>
                <a:cs typeface="Arial"/>
                <a:sym typeface="Arial"/>
              </a:rPr>
              <a:t>-1</a:t>
            </a:r>
          </a:p>
        </p:txBody>
      </p:sp>
      <p:cxnSp>
        <p:nvCxnSpPr>
          <p:cNvPr id="29" name="28 Conector recto"/>
          <p:cNvCxnSpPr/>
          <p:nvPr/>
        </p:nvCxnSpPr>
        <p:spPr bwMode="auto">
          <a:xfrm flipV="1">
            <a:off x="1636488" y="2650539"/>
            <a:ext cx="430592" cy="369490"/>
          </a:xfrm>
          <a:prstGeom prst="line">
            <a:avLst/>
          </a:prstGeom>
          <a:solidFill>
            <a:schemeClr val="accent1"/>
          </a:solidFill>
          <a:ln w="9525" cap="flat" cmpd="sng" algn="ctr">
            <a:solidFill>
              <a:schemeClr val="tx1"/>
            </a:solidFill>
            <a:prstDash val="solid"/>
            <a:round/>
            <a:headEnd type="triangl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61" name="60 Conector recto"/>
          <p:cNvCxnSpPr/>
          <p:nvPr/>
        </p:nvCxnSpPr>
        <p:spPr bwMode="auto">
          <a:xfrm flipV="1">
            <a:off x="6154060" y="2650539"/>
            <a:ext cx="430592" cy="369490"/>
          </a:xfrm>
          <a:prstGeom prst="line">
            <a:avLst/>
          </a:prstGeom>
          <a:solidFill>
            <a:schemeClr val="accent1"/>
          </a:solidFill>
          <a:ln w="9525" cap="flat" cmpd="sng" algn="ctr">
            <a:solidFill>
              <a:schemeClr val="tx1"/>
            </a:solidFill>
            <a:prstDash val="solid"/>
            <a:round/>
            <a:headEnd type="none" w="med" len="med"/>
            <a:tailEnd type="triangl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62" name="61 Conector recto"/>
          <p:cNvCxnSpPr/>
          <p:nvPr/>
        </p:nvCxnSpPr>
        <p:spPr bwMode="auto">
          <a:xfrm flipH="1" flipV="1">
            <a:off x="7204553" y="2663239"/>
            <a:ext cx="326784" cy="356790"/>
          </a:xfrm>
          <a:prstGeom prst="line">
            <a:avLst/>
          </a:prstGeom>
          <a:solidFill>
            <a:schemeClr val="accent1"/>
          </a:solidFill>
          <a:ln w="9525" cap="flat" cmpd="sng" algn="ctr">
            <a:solidFill>
              <a:srgbClr val="002060"/>
            </a:solidFill>
            <a:prstDash val="solid"/>
            <a:round/>
            <a:headEnd type="none" w="med" len="med"/>
            <a:tailEnd type="triangl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2" name="31 Conector recto"/>
          <p:cNvCxnSpPr/>
          <p:nvPr/>
        </p:nvCxnSpPr>
        <p:spPr bwMode="auto">
          <a:xfrm flipH="1" flipV="1">
            <a:off x="2686981" y="2663239"/>
            <a:ext cx="326784" cy="356790"/>
          </a:xfrm>
          <a:prstGeom prst="line">
            <a:avLst/>
          </a:prstGeom>
          <a:solidFill>
            <a:schemeClr val="accent1"/>
          </a:solidFill>
          <a:ln w="9525" cap="flat" cmpd="sng" algn="ctr">
            <a:solidFill>
              <a:schemeClr val="tx1"/>
            </a:solidFill>
            <a:prstDash val="solid"/>
            <a:round/>
            <a:headEnd type="triangl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381429976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What3Words"/>
          <p:cNvSpPr txBox="1">
            <a:spLocks noGrp="1"/>
          </p:cNvSpPr>
          <p:nvPr>
            <p:ph type="title"/>
          </p:nvPr>
        </p:nvSpPr>
        <p:spPr>
          <a:prstGeom prst="rect">
            <a:avLst/>
          </a:prstGeom>
        </p:spPr>
        <p:txBody>
          <a:bodyPr/>
          <a:lstStyle/>
          <a:p>
            <a:pPr algn="ctr"/>
            <a:r>
              <a:rPr lang="en-US" dirty="0"/>
              <a:t>Universal Constructions as a “unique” strategy</a:t>
            </a:r>
            <a:endParaRPr dirty="0"/>
          </a:p>
        </p:txBody>
      </p:sp>
      <p:sp>
        <p:nvSpPr>
          <p:cNvPr id="5" name="Slide Number Placeholder 4">
            <a:extLst>
              <a:ext uri="{FF2B5EF4-FFF2-40B4-BE49-F238E27FC236}">
                <a16:creationId xmlns:a16="http://schemas.microsoft.com/office/drawing/2014/main" id="{049D741F-D9FE-E24F-BDA0-BD969A609CD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45</a:t>
            </a:fld>
            <a:endParaRPr lang="en" dirty="0"/>
          </a:p>
        </p:txBody>
      </p:sp>
      <p:pic>
        <p:nvPicPr>
          <p:cNvPr id="6" name="Picture 5">
            <a:hlinkClick r:id="rId2"/>
            <a:extLst>
              <a:ext uri="{FF2B5EF4-FFF2-40B4-BE49-F238E27FC236}">
                <a16:creationId xmlns:a16="http://schemas.microsoft.com/office/drawing/2014/main" id="{DB472D8D-E890-1049-96ED-A345C8C43895}"/>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11700" y="1702577"/>
            <a:ext cx="3917698" cy="2548912"/>
          </a:xfrm>
          <a:prstGeom prst="rect">
            <a:avLst/>
          </a:prstGeom>
        </p:spPr>
      </p:pic>
      <p:pic>
        <p:nvPicPr>
          <p:cNvPr id="7" name="Picture 6">
            <a:hlinkClick r:id="rId4"/>
            <a:extLst>
              <a:ext uri="{FF2B5EF4-FFF2-40B4-BE49-F238E27FC236}">
                <a16:creationId xmlns:a16="http://schemas.microsoft.com/office/drawing/2014/main" id="{5F1A9759-2A09-4644-AE25-62FBA153ABE7}"/>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554760" y="1702578"/>
            <a:ext cx="3917698" cy="2548912"/>
          </a:xfrm>
          <a:prstGeom prst="rect">
            <a:avLst/>
          </a:prstGeom>
        </p:spPr>
      </p:pic>
    </p:spTree>
    <p:extLst>
      <p:ext uri="{BB962C8B-B14F-4D97-AF65-F5344CB8AC3E}">
        <p14:creationId xmlns:p14="http://schemas.microsoft.com/office/powerpoint/2010/main" val="375579132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All concepts (ideas) are Kan Extensions</a:t>
            </a:r>
            <a:br>
              <a:rPr lang="en-TW" dirty="0"/>
            </a:br>
            <a:r>
              <a:rPr lang="en-TW" dirty="0"/>
              <a:t>					-Saunder Mac Lane</a:t>
            </a: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46</a:t>
            </a:fld>
            <a:endParaRPr lang="en" dirty="0"/>
          </a:p>
        </p:txBody>
      </p:sp>
      <p:pic>
        <p:nvPicPr>
          <p:cNvPr id="3" name="Picture 2">
            <a:hlinkClick r:id="rId2"/>
            <a:extLst>
              <a:ext uri="{FF2B5EF4-FFF2-40B4-BE49-F238E27FC236}">
                <a16:creationId xmlns:a16="http://schemas.microsoft.com/office/drawing/2014/main" id="{A9E9CF5F-2852-3E41-9F52-7885D4EA55AA}"/>
              </a:ext>
            </a:extLst>
          </p:cNvPr>
          <p:cNvPicPr>
            <a:picLocks noChangeAspect="1"/>
          </p:cNvPicPr>
          <p:nvPr/>
        </p:nvPicPr>
        <p:blipFill>
          <a:blip r:embed="rId3"/>
          <a:stretch>
            <a:fillRect/>
          </a:stretch>
        </p:blipFill>
        <p:spPr>
          <a:xfrm>
            <a:off x="342898" y="1583703"/>
            <a:ext cx="4129384" cy="2686638"/>
          </a:xfrm>
          <a:prstGeom prst="rect">
            <a:avLst/>
          </a:prstGeom>
        </p:spPr>
      </p:pic>
      <p:pic>
        <p:nvPicPr>
          <p:cNvPr id="5" name="Picture 4">
            <a:hlinkClick r:id="rId4"/>
            <a:extLst>
              <a:ext uri="{FF2B5EF4-FFF2-40B4-BE49-F238E27FC236}">
                <a16:creationId xmlns:a16="http://schemas.microsoft.com/office/drawing/2014/main" id="{AD57723A-8C5A-4543-B870-56566EB45B59}"/>
              </a:ext>
            </a:extLst>
          </p:cNvPr>
          <p:cNvPicPr>
            <a:picLocks noChangeAspect="1"/>
          </p:cNvPicPr>
          <p:nvPr/>
        </p:nvPicPr>
        <p:blipFill>
          <a:blip r:embed="rId5"/>
          <a:stretch>
            <a:fillRect/>
          </a:stretch>
        </p:blipFill>
        <p:spPr>
          <a:xfrm>
            <a:off x="4572000" y="1583703"/>
            <a:ext cx="4129384" cy="2686638"/>
          </a:xfrm>
          <a:prstGeom prst="rect">
            <a:avLst/>
          </a:prstGeom>
        </p:spPr>
      </p:pic>
      <p:sp>
        <p:nvSpPr>
          <p:cNvPr id="6" name="TextBox 5">
            <a:extLst>
              <a:ext uri="{FF2B5EF4-FFF2-40B4-BE49-F238E27FC236}">
                <a16:creationId xmlns:a16="http://schemas.microsoft.com/office/drawing/2014/main" id="{F37F2AF8-4138-3B44-9119-4A7FC1BDDEC3}"/>
              </a:ext>
            </a:extLst>
          </p:cNvPr>
          <p:cNvSpPr txBox="1"/>
          <p:nvPr/>
        </p:nvSpPr>
        <p:spPr>
          <a:xfrm>
            <a:off x="1990203" y="4544345"/>
            <a:ext cx="5163593" cy="307777"/>
          </a:xfrm>
          <a:prstGeom prst="rect">
            <a:avLst/>
          </a:prstGeom>
          <a:noFill/>
        </p:spPr>
        <p:txBody>
          <a:bodyPr wrap="none" rtlCol="0">
            <a:spAutoFit/>
          </a:bodyPr>
          <a:lstStyle/>
          <a:p>
            <a:pPr algn="ctr"/>
            <a:r>
              <a:rPr lang="en-US" dirty="0">
                <a:hlinkClick r:id="rId6"/>
              </a:rPr>
              <a:t>https://github.com/ncreep/category-theory-as-a-tool-for-thought</a:t>
            </a:r>
            <a:endParaRPr lang="en-TW" dirty="0"/>
          </a:p>
        </p:txBody>
      </p:sp>
    </p:spTree>
    <p:extLst>
      <p:ext uri="{BB962C8B-B14F-4D97-AF65-F5344CB8AC3E}">
        <p14:creationId xmlns:p14="http://schemas.microsoft.com/office/powerpoint/2010/main" val="24728749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8966B68-AA5B-6340-A3EE-84E1A8B4E071}"/>
              </a:ext>
            </a:extLst>
          </p:cNvPr>
          <p:cNvSpPr txBox="1"/>
          <p:nvPr/>
        </p:nvSpPr>
        <p:spPr>
          <a:xfrm>
            <a:off x="1076798" y="162323"/>
            <a:ext cx="6990403" cy="1200329"/>
          </a:xfrm>
          <a:prstGeom prst="rect">
            <a:avLst/>
          </a:prstGeom>
          <a:no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 typeface="Arial"/>
              <a:buNone/>
              <a:tabLst/>
              <a:defRPr/>
            </a:pPr>
            <a:r>
              <a:rPr kumimoji="0" lang="en-US" altLang="zh-TW" sz="3600" b="0" i="0" u="none" strike="noStrike" kern="1200" cap="none" spc="0" normalizeH="0" baseline="0" noProof="0" dirty="0">
                <a:ln>
                  <a:noFill/>
                </a:ln>
                <a:solidFill>
                  <a:schemeClr val="tx1"/>
                </a:solidFill>
                <a:effectLst/>
                <a:uLnTx/>
                <a:uFillTx/>
                <a:latin typeface="STXinwei" panose="02010800040101010101" pitchFamily="2" charset="-122"/>
                <a:ea typeface="STXinwei" panose="02010800040101010101" pitchFamily="2" charset="-122"/>
                <a:cs typeface="Arial"/>
                <a:sym typeface="Arial"/>
              </a:rPr>
              <a:t>ALL Concepts can be represented using Kan Extension</a:t>
            </a:r>
            <a:endParaRPr kumimoji="0" lang="en-US" sz="3600" b="0" i="0" u="none" strike="noStrike" kern="1200" cap="none" spc="0" normalizeH="0" baseline="0" noProof="0" dirty="0">
              <a:ln>
                <a:noFill/>
              </a:ln>
              <a:solidFill>
                <a:schemeClr val="tx1"/>
              </a:solidFill>
              <a:effectLst/>
              <a:uLnTx/>
              <a:uFillTx/>
              <a:latin typeface="STXinwei" panose="02010800040101010101" pitchFamily="2" charset="-122"/>
              <a:ea typeface="STXinwei" panose="02010800040101010101" pitchFamily="2" charset="-122"/>
              <a:cs typeface="Arial"/>
              <a:sym typeface="Arial"/>
            </a:endParaRPr>
          </a:p>
        </p:txBody>
      </p:sp>
      <p:pic>
        <p:nvPicPr>
          <p:cNvPr id="9" name="Picture 8">
            <a:hlinkClick r:id="rId2"/>
            <a:extLst>
              <a:ext uri="{FF2B5EF4-FFF2-40B4-BE49-F238E27FC236}">
                <a16:creationId xmlns:a16="http://schemas.microsoft.com/office/drawing/2014/main" id="{2E1E4B89-8C76-7E44-B761-C9C49289AAA8}"/>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60111" y="1480007"/>
            <a:ext cx="3934896" cy="2300841"/>
          </a:xfrm>
          <a:prstGeom prst="rect">
            <a:avLst/>
          </a:prstGeom>
        </p:spPr>
      </p:pic>
      <p:sp>
        <p:nvSpPr>
          <p:cNvPr id="10" name="TextBox 9">
            <a:extLst>
              <a:ext uri="{FF2B5EF4-FFF2-40B4-BE49-F238E27FC236}">
                <a16:creationId xmlns:a16="http://schemas.microsoft.com/office/drawing/2014/main" id="{C9FEEC93-E154-3A44-AF94-1B331ACF7AED}"/>
              </a:ext>
            </a:extLst>
          </p:cNvPr>
          <p:cNvSpPr txBox="1"/>
          <p:nvPr/>
        </p:nvSpPr>
        <p:spPr>
          <a:xfrm>
            <a:off x="360111" y="4053526"/>
            <a:ext cx="3934896"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chemeClr val="tx1"/>
                </a:solidFill>
                <a:effectLst/>
                <a:uLnTx/>
                <a:uFillTx/>
                <a:latin typeface="Arial"/>
                <a:cs typeface="Arial"/>
                <a:sym typeface="Arial"/>
              </a:rPr>
              <a:t>Kan Extension: A highly </a:t>
            </a:r>
            <a:r>
              <a:rPr lang="en-US" dirty="0">
                <a:solidFill>
                  <a:schemeClr val="tx1"/>
                </a:solidFill>
              </a:rPr>
              <a:t>rigorous </a:t>
            </a:r>
            <a:r>
              <a:rPr kumimoji="0" lang="en-US" sz="1400" b="0" i="0" u="none" strike="noStrike" kern="0" cap="none" spc="0" normalizeH="0" baseline="0" noProof="0" dirty="0">
                <a:ln>
                  <a:noFill/>
                </a:ln>
                <a:solidFill>
                  <a:schemeClr val="tx1"/>
                </a:solidFill>
                <a:effectLst/>
                <a:uLnTx/>
                <a:uFillTx/>
                <a:latin typeface="Arial"/>
                <a:cs typeface="Arial"/>
                <a:sym typeface="Arial"/>
              </a:rPr>
              <a:t>mathematical construct for </a:t>
            </a:r>
            <a:r>
              <a:rPr kumimoji="0" lang="en-TW" sz="1400" b="0" i="0" u="none" strike="noStrike" kern="0" cap="none" spc="0" normalizeH="0" baseline="0" noProof="0" dirty="0">
                <a:ln>
                  <a:noFill/>
                </a:ln>
                <a:solidFill>
                  <a:schemeClr val="tx1"/>
                </a:solidFill>
                <a:effectLst/>
                <a:uLnTx/>
                <a:uFillTx/>
                <a:latin typeface="Arial"/>
                <a:cs typeface="Arial"/>
                <a:sym typeface="Arial"/>
              </a:rPr>
              <a:t>managing abstractions.</a:t>
            </a:r>
          </a:p>
        </p:txBody>
      </p:sp>
      <p:pic>
        <p:nvPicPr>
          <p:cNvPr id="5" name="Picture 2" descr="Kuhn Cycle">
            <a:extLst>
              <a:ext uri="{FF2B5EF4-FFF2-40B4-BE49-F238E27FC236}">
                <a16:creationId xmlns:a16="http://schemas.microsoft.com/office/drawing/2014/main" id="{EFE81C97-421B-6344-B431-784D2D998916}"/>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453073" y="1429179"/>
            <a:ext cx="2282688" cy="222415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8F8601D1-FC58-034E-B052-9308E4406C36}"/>
              </a:ext>
            </a:extLst>
          </p:cNvPr>
          <p:cNvSpPr txBox="1"/>
          <p:nvPr/>
        </p:nvSpPr>
        <p:spPr>
          <a:xfrm>
            <a:off x="4848995" y="4053526"/>
            <a:ext cx="3934896" cy="7386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err="1">
                <a:ln>
                  <a:noFill/>
                </a:ln>
                <a:solidFill>
                  <a:schemeClr val="tx1"/>
                </a:solidFill>
                <a:effectLst/>
                <a:uLnTx/>
                <a:uFillTx/>
                <a:latin typeface="Arial"/>
                <a:cs typeface="Arial"/>
                <a:sym typeface="Arial"/>
              </a:rPr>
              <a:t>Khun</a:t>
            </a:r>
            <a:r>
              <a:rPr kumimoji="0" lang="en-US" sz="1400" b="0" i="0" u="none" strike="noStrike" kern="0" cap="none" spc="0" normalizeH="0" baseline="0" noProof="0" dirty="0">
                <a:ln>
                  <a:noFill/>
                </a:ln>
                <a:solidFill>
                  <a:schemeClr val="tx1"/>
                </a:solidFill>
                <a:effectLst/>
                <a:uLnTx/>
                <a:uFillTx/>
                <a:latin typeface="Arial"/>
                <a:cs typeface="Arial"/>
                <a:sym typeface="Arial"/>
              </a:rPr>
              <a:t> Cycle: A generic model for managing scientific advancement/evolution</a:t>
            </a:r>
            <a:r>
              <a:rPr kumimoji="0" lang="en-TW" sz="1400" b="0" i="0" u="none" strike="noStrike" kern="0" cap="none" spc="0" normalizeH="0" baseline="0" noProof="0" dirty="0">
                <a:ln>
                  <a:noFill/>
                </a:ln>
                <a:solidFill>
                  <a:schemeClr val="tx1"/>
                </a:solidFill>
                <a:effectLst/>
                <a:uLnTx/>
                <a:uFillTx/>
                <a:latin typeface="Arial"/>
                <a:cs typeface="Arial"/>
                <a:sym typeface="Arial"/>
              </a:rPr>
              <a:t> based on Namespace Management.</a:t>
            </a:r>
          </a:p>
        </p:txBody>
      </p:sp>
    </p:spTree>
    <p:extLst>
      <p:ext uri="{BB962C8B-B14F-4D97-AF65-F5344CB8AC3E}">
        <p14:creationId xmlns:p14="http://schemas.microsoft.com/office/powerpoint/2010/main" val="223924980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altLang="zh-CN" dirty="0" err="1">
                <a:solidFill>
                  <a:schemeClr val="tx1"/>
                </a:solidFill>
                <a:latin typeface="黑体" panose="02010609060101010101" pitchFamily="49" charset="-122"/>
                <a:ea typeface="黑体" panose="02010609060101010101" pitchFamily="49" charset="-122"/>
              </a:rPr>
              <a:t>Abundent</a:t>
            </a:r>
            <a:r>
              <a:rPr lang="en-US" altLang="zh-CN" dirty="0">
                <a:solidFill>
                  <a:schemeClr val="tx1"/>
                </a:solidFill>
                <a:latin typeface="黑体" panose="02010609060101010101" pitchFamily="49" charset="-122"/>
                <a:ea typeface="黑体" panose="02010609060101010101" pitchFamily="49" charset="-122"/>
              </a:rPr>
              <a:t> Data Sources Available</a:t>
            </a:r>
            <a:endParaRPr lang="zh-CN" altLang="en-US" dirty="0">
              <a:solidFill>
                <a:schemeClr val="tx1"/>
              </a:solidFill>
              <a:latin typeface="黑体" panose="02010609060101010101" pitchFamily="49" charset="-122"/>
              <a:ea typeface="黑体" panose="02010609060101010101" pitchFamily="49" charset="-122"/>
            </a:endParaRPr>
          </a:p>
        </p:txBody>
      </p:sp>
      <p:sp>
        <p:nvSpPr>
          <p:cNvPr id="5" name="TextBox 4"/>
          <p:cNvSpPr txBox="1"/>
          <p:nvPr/>
        </p:nvSpPr>
        <p:spPr>
          <a:xfrm>
            <a:off x="5417203" y="4483823"/>
            <a:ext cx="2339102" cy="253916"/>
          </a:xfrm>
          <a:prstGeom prst="rect">
            <a:avLst/>
          </a:prstGeom>
          <a:solidFill>
            <a:schemeClr val="bg1"/>
          </a:solidFill>
          <a:ln>
            <a:noFill/>
          </a:ln>
        </p:spPr>
        <p:txBody>
          <a:bodyPr wrap="none" rtlCol="0">
            <a:spAutoFit/>
          </a:bodyPr>
          <a:lstStyle/>
          <a:p>
            <a:pPr lvl="0"/>
            <a:r>
              <a:rPr lang="en-US" sz="1050" dirty="0">
                <a:solidFill>
                  <a:srgbClr val="0070C0"/>
                </a:solidFill>
                <a:hlinkClick r:id="rId2"/>
              </a:rPr>
              <a:t>https://</a:t>
            </a:r>
            <a:r>
              <a:rPr lang="en-US" sz="1050" dirty="0" err="1">
                <a:solidFill>
                  <a:srgbClr val="0070C0"/>
                </a:solidFill>
                <a:hlinkClick r:id="rId2"/>
              </a:rPr>
              <a:t>youtu.be</a:t>
            </a:r>
            <a:r>
              <a:rPr lang="en-US" sz="1050" dirty="0">
                <a:solidFill>
                  <a:srgbClr val="0070C0"/>
                </a:solidFill>
                <a:hlinkClick r:id="rId2"/>
              </a:rPr>
              <a:t>/EPs6BhLav94?t=32</a:t>
            </a:r>
            <a:endParaRPr kumimoji="0" lang="en-US" sz="1050" b="0" i="0" u="none" strike="noStrike" kern="0" cap="none" spc="0" normalizeH="0" baseline="0" noProof="0" dirty="0">
              <a:ln>
                <a:noFill/>
              </a:ln>
              <a:solidFill>
                <a:srgbClr val="0070C0"/>
              </a:solidFill>
              <a:effectLst/>
              <a:uLnTx/>
              <a:uFillTx/>
              <a:latin typeface="Arial"/>
              <a:cs typeface="Arial"/>
              <a:sym typeface="Arial"/>
            </a:endParaRPr>
          </a:p>
        </p:txBody>
      </p:sp>
      <p:pic>
        <p:nvPicPr>
          <p:cNvPr id="3" name="Picture 2">
            <a:hlinkClick r:id="rId2"/>
            <a:extLst>
              <a:ext uri="{FF2B5EF4-FFF2-40B4-BE49-F238E27FC236}">
                <a16:creationId xmlns:a16="http://schemas.microsoft.com/office/drawing/2014/main" id="{E1B54DBE-1898-4148-95C1-ACB0FF40F91E}"/>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215904" y="2220400"/>
            <a:ext cx="3672508" cy="2100107"/>
          </a:xfrm>
          <a:prstGeom prst="rect">
            <a:avLst/>
          </a:prstGeom>
        </p:spPr>
      </p:pic>
      <p:pic>
        <p:nvPicPr>
          <p:cNvPr id="6" name="Picture 5">
            <a:hlinkClick r:id="rId4"/>
            <a:extLst>
              <a:ext uri="{FF2B5EF4-FFF2-40B4-BE49-F238E27FC236}">
                <a16:creationId xmlns:a16="http://schemas.microsoft.com/office/drawing/2014/main" id="{2CFD441D-674D-A345-965F-253B86DC33E2}"/>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40532" y="2453954"/>
            <a:ext cx="3672508" cy="2100107"/>
          </a:xfrm>
          <a:prstGeom prst="rect">
            <a:avLst/>
          </a:prstGeom>
        </p:spPr>
      </p:pic>
      <p:sp>
        <p:nvSpPr>
          <p:cNvPr id="8" name="TextBox 7">
            <a:extLst>
              <a:ext uri="{FF2B5EF4-FFF2-40B4-BE49-F238E27FC236}">
                <a16:creationId xmlns:a16="http://schemas.microsoft.com/office/drawing/2014/main" id="{848E2D02-98B8-5D42-AE10-7FFBA4EDA5B5}"/>
              </a:ext>
            </a:extLst>
          </p:cNvPr>
          <p:cNvSpPr txBox="1"/>
          <p:nvPr/>
        </p:nvSpPr>
        <p:spPr>
          <a:xfrm>
            <a:off x="1052921" y="4427103"/>
            <a:ext cx="2247731" cy="253916"/>
          </a:xfrm>
          <a:prstGeom prst="rect">
            <a:avLst/>
          </a:prstGeom>
          <a:solidFill>
            <a:schemeClr val="bg1"/>
          </a:solidFill>
          <a:ln>
            <a:noFill/>
          </a:ln>
        </p:spPr>
        <p:txBody>
          <a:bodyPr wrap="none" rtlCol="0">
            <a:spAutoFit/>
          </a:bodyPr>
          <a:lstStyle/>
          <a:p>
            <a:pPr lvl="0"/>
            <a:r>
              <a:rPr lang="en-US" sz="1050" dirty="0">
                <a:solidFill>
                  <a:srgbClr val="0070C0"/>
                </a:solidFill>
                <a:hlinkClick r:id="rId4"/>
              </a:rPr>
              <a:t>https://</a:t>
            </a:r>
            <a:r>
              <a:rPr lang="en-US" sz="1050" dirty="0" err="1">
                <a:solidFill>
                  <a:srgbClr val="0070C0"/>
                </a:solidFill>
                <a:hlinkClick r:id="rId4"/>
              </a:rPr>
              <a:t>youtu.be</a:t>
            </a:r>
            <a:r>
              <a:rPr lang="en-US" sz="1050" dirty="0">
                <a:solidFill>
                  <a:srgbClr val="0070C0"/>
                </a:solidFill>
                <a:hlinkClick r:id="rId4"/>
              </a:rPr>
              <a:t>/r0lsyTaAuJE?t=16</a:t>
            </a:r>
            <a:endParaRPr kumimoji="0" lang="en-US" sz="1050" b="0" i="0" u="none" strike="noStrike" kern="0" cap="none" spc="0" normalizeH="0" baseline="0" noProof="0" dirty="0">
              <a:ln>
                <a:noFill/>
              </a:ln>
              <a:solidFill>
                <a:srgbClr val="0070C0"/>
              </a:solidFill>
              <a:effectLst/>
              <a:uLnTx/>
              <a:uFillTx/>
              <a:latin typeface="Arial"/>
              <a:cs typeface="Arial"/>
              <a:sym typeface="Arial"/>
            </a:endParaRPr>
          </a:p>
        </p:txBody>
      </p:sp>
      <p:pic>
        <p:nvPicPr>
          <p:cNvPr id="7" name="Picture 6">
            <a:hlinkClick r:id="rId6"/>
            <a:extLst>
              <a:ext uri="{FF2B5EF4-FFF2-40B4-BE49-F238E27FC236}">
                <a16:creationId xmlns:a16="http://schemas.microsoft.com/office/drawing/2014/main" id="{4484DACF-B441-8141-838A-E757C5496DBB}"/>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2796436" y="1218300"/>
            <a:ext cx="3551127" cy="2471308"/>
          </a:xfrm>
          <a:prstGeom prst="rect">
            <a:avLst/>
          </a:prstGeom>
        </p:spPr>
      </p:pic>
    </p:spTree>
    <p:extLst>
      <p:ext uri="{BB962C8B-B14F-4D97-AF65-F5344CB8AC3E}">
        <p14:creationId xmlns:p14="http://schemas.microsoft.com/office/powerpoint/2010/main" val="287948551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55206" y="174188"/>
            <a:ext cx="8573180" cy="60016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zh-CN" sz="3300" b="0" i="0" u="none" strike="noStrike" kern="1200" cap="none" spc="0" normalizeH="0" baseline="0" noProof="0" dirty="0">
                <a:ln>
                  <a:noFill/>
                </a:ln>
                <a:solidFill>
                  <a:schemeClr val="tx1"/>
                </a:solidFill>
                <a:effectLst/>
                <a:uLnTx/>
                <a:uFillTx/>
                <a:latin typeface="Weibei SC" panose="03000800000000000000" pitchFamily="66" charset="-128"/>
                <a:ea typeface="Weibei SC" panose="03000800000000000000" pitchFamily="66" charset="-128"/>
                <a:cs typeface="Arial"/>
                <a:sym typeface="Arial"/>
              </a:rPr>
              <a:t>Kuhn’s Cycle and Namespace Management</a:t>
            </a:r>
            <a:endParaRPr kumimoji="0" lang="en-US" sz="3300" b="0" i="0" u="none" strike="noStrike" kern="1200" cap="none" spc="0" normalizeH="0" baseline="0" noProof="0" dirty="0">
              <a:ln>
                <a:noFill/>
              </a:ln>
              <a:solidFill>
                <a:schemeClr val="tx1"/>
              </a:solidFill>
              <a:effectLst/>
              <a:uLnTx/>
              <a:uFillTx/>
              <a:latin typeface="Weibei SC" panose="03000800000000000000" pitchFamily="66" charset="-128"/>
              <a:ea typeface="Weibei SC" panose="03000800000000000000" pitchFamily="66" charset="-128"/>
              <a:cs typeface="Arial"/>
              <a:sym typeface="Arial"/>
            </a:endParaRPr>
          </a:p>
        </p:txBody>
      </p:sp>
      <p:sp>
        <p:nvSpPr>
          <p:cNvPr id="4" name="TextBox 3">
            <a:extLst>
              <a:ext uri="{FF2B5EF4-FFF2-40B4-BE49-F238E27FC236}">
                <a16:creationId xmlns:a16="http://schemas.microsoft.com/office/drawing/2014/main" id="{40F667B9-6C61-F241-9263-2E8CCE71B5C9}"/>
              </a:ext>
            </a:extLst>
          </p:cNvPr>
          <p:cNvSpPr txBox="1"/>
          <p:nvPr/>
        </p:nvSpPr>
        <p:spPr>
          <a:xfrm>
            <a:off x="280227" y="4659199"/>
            <a:ext cx="3354440" cy="21358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788" b="0" i="0" u="none" strike="noStrike" kern="0" cap="none" spc="0" normalizeH="0" baseline="0" noProof="0" dirty="0">
                <a:ln>
                  <a:noFill/>
                </a:ln>
                <a:solidFill>
                  <a:schemeClr val="tx1"/>
                </a:solidFill>
                <a:effectLst/>
                <a:uLnTx/>
                <a:uFillTx/>
                <a:latin typeface="Arial"/>
                <a:cs typeface="Arial"/>
                <a:sym typeface="Arial"/>
              </a:rPr>
              <a:t>https://</a:t>
            </a:r>
            <a:r>
              <a:rPr kumimoji="0" lang="en-US" sz="788" b="0" i="0" u="none" strike="noStrike" kern="0" cap="none" spc="0" normalizeH="0" baseline="0" noProof="0" dirty="0" err="1">
                <a:ln>
                  <a:noFill/>
                </a:ln>
                <a:solidFill>
                  <a:schemeClr val="tx1"/>
                </a:solidFill>
                <a:effectLst/>
                <a:uLnTx/>
                <a:uFillTx/>
                <a:latin typeface="Arial"/>
                <a:cs typeface="Arial"/>
                <a:sym typeface="Arial"/>
              </a:rPr>
              <a:t>www.thwink.org</a:t>
            </a:r>
            <a:r>
              <a:rPr kumimoji="0" lang="en-US" sz="788" b="0" i="0" u="none" strike="noStrike" kern="0" cap="none" spc="0" normalizeH="0" baseline="0" noProof="0" dirty="0">
                <a:ln>
                  <a:noFill/>
                </a:ln>
                <a:solidFill>
                  <a:schemeClr val="tx1"/>
                </a:solidFill>
                <a:effectLst/>
                <a:uLnTx/>
                <a:uFillTx/>
                <a:latin typeface="Arial"/>
                <a:cs typeface="Arial"/>
                <a:sym typeface="Arial"/>
              </a:rPr>
              <a:t>/sustain/glossary/</a:t>
            </a:r>
            <a:r>
              <a:rPr kumimoji="0" lang="en-US" sz="788" b="0" i="0" u="none" strike="noStrike" kern="0" cap="none" spc="0" normalizeH="0" baseline="0" noProof="0" dirty="0" err="1">
                <a:ln>
                  <a:noFill/>
                </a:ln>
                <a:solidFill>
                  <a:schemeClr val="tx1"/>
                </a:solidFill>
                <a:effectLst/>
                <a:uLnTx/>
                <a:uFillTx/>
                <a:latin typeface="Arial"/>
                <a:cs typeface="Arial"/>
                <a:sym typeface="Arial"/>
              </a:rPr>
              <a:t>KuhnCycle.htm</a:t>
            </a:r>
            <a:endParaRPr kumimoji="0" lang="en-US" sz="788" b="0" i="0" u="none" strike="noStrike" kern="1200" cap="none" spc="0" normalizeH="0" baseline="0" noProof="0" dirty="0">
              <a:ln>
                <a:noFill/>
              </a:ln>
              <a:solidFill>
                <a:schemeClr val="tx1"/>
              </a:solidFill>
              <a:effectLst/>
              <a:uLnTx/>
              <a:uFillTx/>
              <a:latin typeface="Calibri"/>
              <a:ea typeface="+mn-ea"/>
              <a:cs typeface="Arial"/>
              <a:sym typeface="Arial"/>
            </a:endParaRPr>
          </a:p>
        </p:txBody>
      </p:sp>
      <p:pic>
        <p:nvPicPr>
          <p:cNvPr id="1026" name="Picture 2" descr="Kuhn Cycle">
            <a:extLst>
              <a:ext uri="{FF2B5EF4-FFF2-40B4-BE49-F238E27FC236}">
                <a16:creationId xmlns:a16="http://schemas.microsoft.com/office/drawing/2014/main" id="{CD24FF46-22E9-774E-B43C-E40414907ADD}"/>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355206" y="1262410"/>
            <a:ext cx="3204482" cy="312231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hlinkClick r:id="rId3"/>
            <a:extLst>
              <a:ext uri="{FF2B5EF4-FFF2-40B4-BE49-F238E27FC236}">
                <a16:creationId xmlns:a16="http://schemas.microsoft.com/office/drawing/2014/main" id="{93C09C52-561D-EE47-8BA5-4FF60FFE7213}"/>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070371" y="1602558"/>
            <a:ext cx="4653079" cy="2931521"/>
          </a:xfrm>
          <a:prstGeom prst="rect">
            <a:avLst/>
          </a:prstGeom>
        </p:spPr>
      </p:pic>
      <p:sp>
        <p:nvSpPr>
          <p:cNvPr id="3" name="TextBox 2">
            <a:extLst>
              <a:ext uri="{FF2B5EF4-FFF2-40B4-BE49-F238E27FC236}">
                <a16:creationId xmlns:a16="http://schemas.microsoft.com/office/drawing/2014/main" id="{28BD123E-DAD5-5342-82A2-59080A43508D}"/>
              </a:ext>
            </a:extLst>
          </p:cNvPr>
          <p:cNvSpPr txBox="1"/>
          <p:nvPr/>
        </p:nvSpPr>
        <p:spPr>
          <a:xfrm>
            <a:off x="4135715" y="808087"/>
            <a:ext cx="4522392" cy="584775"/>
          </a:xfrm>
          <a:prstGeom prst="rect">
            <a:avLst/>
          </a:prstGeom>
          <a:noFill/>
        </p:spPr>
        <p:txBody>
          <a:bodyPr wrap="none" rtlCol="0">
            <a:spAutoFit/>
          </a:bodyPr>
          <a:lstStyle/>
          <a:p>
            <a:pPr algn="ctr"/>
            <a:r>
              <a:rPr lang="en-TW" sz="1800" b="1" dirty="0">
                <a:solidFill>
                  <a:srgbClr val="FF0000"/>
                </a:solidFill>
              </a:rPr>
              <a:t>System Alert:</a:t>
            </a:r>
          </a:p>
          <a:p>
            <a:pPr algn="ctr"/>
            <a:r>
              <a:rPr lang="en-TW" dirty="0"/>
              <a:t>Mathematicians keeps inventing different Namespaces</a:t>
            </a:r>
          </a:p>
        </p:txBody>
      </p:sp>
    </p:spTree>
    <p:extLst>
      <p:ext uri="{BB962C8B-B14F-4D97-AF65-F5344CB8AC3E}">
        <p14:creationId xmlns:p14="http://schemas.microsoft.com/office/powerpoint/2010/main" val="27855239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What is a Homotopy?</a:t>
            </a: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a:t>
            </a:fld>
            <a:endParaRPr lang="en" dirty="0"/>
          </a:p>
        </p:txBody>
      </p:sp>
      <p:sp>
        <p:nvSpPr>
          <p:cNvPr id="25" name="TextBox 24">
            <a:extLst>
              <a:ext uri="{FF2B5EF4-FFF2-40B4-BE49-F238E27FC236}">
                <a16:creationId xmlns:a16="http://schemas.microsoft.com/office/drawing/2014/main" id="{28B15229-F69A-A940-97C0-41D28CE735A9}"/>
              </a:ext>
            </a:extLst>
          </p:cNvPr>
          <p:cNvSpPr txBox="1"/>
          <p:nvPr/>
        </p:nvSpPr>
        <p:spPr>
          <a:xfrm>
            <a:off x="2387748" y="4653819"/>
            <a:ext cx="5182829" cy="307777"/>
          </a:xfrm>
          <a:prstGeom prst="rect">
            <a:avLst/>
          </a:prstGeom>
          <a:noFill/>
        </p:spPr>
        <p:txBody>
          <a:bodyPr wrap="none" rtlCol="0">
            <a:spAutoFit/>
          </a:bodyPr>
          <a:lstStyle/>
          <a:p>
            <a:r>
              <a:rPr lang="en-TW" dirty="0"/>
              <a:t>Image and Text Source: </a:t>
            </a:r>
            <a:r>
              <a:rPr lang="en-US" dirty="0">
                <a:hlinkClick r:id="rId3"/>
              </a:rPr>
              <a:t>https://</a:t>
            </a:r>
            <a:r>
              <a:rPr lang="en-US" dirty="0" err="1">
                <a:hlinkClick r:id="rId3"/>
              </a:rPr>
              <a:t>en.wikipedia.org</a:t>
            </a:r>
            <a:r>
              <a:rPr lang="en-US" dirty="0">
                <a:hlinkClick r:id="rId3"/>
              </a:rPr>
              <a:t>/wiki/</a:t>
            </a:r>
            <a:r>
              <a:rPr lang="en-US" dirty="0" err="1">
                <a:hlinkClick r:id="rId3"/>
              </a:rPr>
              <a:t>Homotopy</a:t>
            </a:r>
            <a:endParaRPr lang="en-TW" dirty="0"/>
          </a:p>
        </p:txBody>
      </p:sp>
      <p:pic>
        <p:nvPicPr>
          <p:cNvPr id="3074" name="Picture 2">
            <a:hlinkClick r:id="rId4"/>
            <a:extLst>
              <a:ext uri="{FF2B5EF4-FFF2-40B4-BE49-F238E27FC236}">
                <a16:creationId xmlns:a16="http://schemas.microsoft.com/office/drawing/2014/main" id="{47F774B5-BD0F-2E4D-BC3D-9E2D8568F998}"/>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3175000" y="1549400"/>
            <a:ext cx="2794000" cy="20447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7A5CB61B-129F-E444-A696-404C56469BB9}"/>
              </a:ext>
            </a:extLst>
          </p:cNvPr>
          <p:cNvSpPr txBox="1"/>
          <p:nvPr/>
        </p:nvSpPr>
        <p:spPr>
          <a:xfrm>
            <a:off x="2682911" y="3756443"/>
            <a:ext cx="3949002" cy="738664"/>
          </a:xfrm>
          <a:prstGeom prst="rect">
            <a:avLst/>
          </a:prstGeom>
          <a:noFill/>
        </p:spPr>
        <p:txBody>
          <a:bodyPr wrap="square" rtlCol="0">
            <a:spAutoFit/>
          </a:bodyPr>
          <a:lstStyle/>
          <a:p>
            <a:r>
              <a:rPr lang="en-US" dirty="0"/>
              <a:t>The two dashed </a:t>
            </a:r>
            <a:r>
              <a:rPr lang="en-US" dirty="0">
                <a:hlinkClick r:id="rId6" tooltip="Path (topology)"/>
              </a:rPr>
              <a:t>paths</a:t>
            </a:r>
            <a:r>
              <a:rPr lang="en-US" dirty="0"/>
              <a:t> shown above are homotopic relative to their endpoints. The animation represents one possible </a:t>
            </a:r>
            <a:r>
              <a:rPr lang="en-US" dirty="0" err="1"/>
              <a:t>homotopy</a:t>
            </a:r>
            <a:r>
              <a:rPr lang="en-US" dirty="0"/>
              <a:t>.</a:t>
            </a:r>
            <a:endParaRPr lang="en-TW" dirty="0"/>
          </a:p>
        </p:txBody>
      </p:sp>
    </p:spTree>
    <p:extLst>
      <p:ext uri="{BB962C8B-B14F-4D97-AF65-F5344CB8AC3E}">
        <p14:creationId xmlns:p14="http://schemas.microsoft.com/office/powerpoint/2010/main" val="125377788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21744" y="174188"/>
            <a:ext cx="5840061" cy="60016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zh-CN" sz="3300" b="0" i="0" u="none" strike="noStrike" kern="1200" cap="none" spc="0" normalizeH="0" baseline="0" noProof="0" dirty="0" err="1">
                <a:ln>
                  <a:noFill/>
                </a:ln>
                <a:solidFill>
                  <a:schemeClr val="tx1"/>
                </a:solidFill>
                <a:effectLst/>
                <a:uLnTx/>
                <a:uFillTx/>
                <a:latin typeface="Weibei SC" panose="03000800000000000000" pitchFamily="66" charset="-128"/>
                <a:ea typeface="Weibei SC" panose="03000800000000000000" pitchFamily="66" charset="-128"/>
                <a:cs typeface="Arial"/>
                <a:sym typeface="Arial"/>
              </a:rPr>
              <a:t>NsM</a:t>
            </a:r>
            <a:r>
              <a:rPr kumimoji="0" lang="en-US" altLang="zh-CN" sz="3300" b="0" i="0" u="none" strike="noStrike" kern="1200" cap="none" spc="0" normalizeH="0" baseline="0" noProof="0" dirty="0">
                <a:ln>
                  <a:noFill/>
                </a:ln>
                <a:solidFill>
                  <a:schemeClr val="tx1"/>
                </a:solidFill>
                <a:effectLst/>
                <a:uLnTx/>
                <a:uFillTx/>
                <a:latin typeface="Weibei SC" panose="03000800000000000000" pitchFamily="66" charset="-128"/>
                <a:ea typeface="Weibei SC" panose="03000800000000000000" pitchFamily="66" charset="-128"/>
                <a:cs typeface="Arial"/>
                <a:sym typeface="Arial"/>
              </a:rPr>
              <a:t> with DevOps and CI/CD</a:t>
            </a:r>
            <a:endParaRPr kumimoji="0" lang="en-US" sz="3300" b="0" i="0" u="none" strike="noStrike" kern="1200" cap="none" spc="0" normalizeH="0" baseline="0" noProof="0" dirty="0">
              <a:ln>
                <a:noFill/>
              </a:ln>
              <a:solidFill>
                <a:schemeClr val="tx1"/>
              </a:solidFill>
              <a:effectLst/>
              <a:uLnTx/>
              <a:uFillTx/>
              <a:latin typeface="Weibei SC" panose="03000800000000000000" pitchFamily="66" charset="-128"/>
              <a:ea typeface="Weibei SC" panose="03000800000000000000" pitchFamily="66" charset="-128"/>
              <a:cs typeface="Arial"/>
              <a:sym typeface="Arial"/>
            </a:endParaRPr>
          </a:p>
        </p:txBody>
      </p:sp>
      <p:sp>
        <p:nvSpPr>
          <p:cNvPr id="4" name="TextBox 3">
            <a:extLst>
              <a:ext uri="{FF2B5EF4-FFF2-40B4-BE49-F238E27FC236}">
                <a16:creationId xmlns:a16="http://schemas.microsoft.com/office/drawing/2014/main" id="{40F667B9-6C61-F241-9263-2E8CCE71B5C9}"/>
              </a:ext>
            </a:extLst>
          </p:cNvPr>
          <p:cNvSpPr txBox="1"/>
          <p:nvPr/>
        </p:nvSpPr>
        <p:spPr>
          <a:xfrm>
            <a:off x="4924769" y="4819138"/>
            <a:ext cx="3354440" cy="21358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788" b="0" i="0" u="none" strike="noStrike" kern="0" cap="none" spc="0" normalizeH="0" baseline="0" noProof="0" dirty="0">
                <a:ln>
                  <a:noFill/>
                </a:ln>
                <a:solidFill>
                  <a:schemeClr val="tx1"/>
                </a:solidFill>
                <a:effectLst/>
                <a:uLnTx/>
                <a:uFillTx/>
                <a:latin typeface="Arial"/>
                <a:cs typeface="Arial"/>
                <a:sym typeface="Arial"/>
                <a:hlinkClick r:id="rId2"/>
              </a:rPr>
              <a:t>https://</a:t>
            </a:r>
            <a:r>
              <a:rPr kumimoji="0" lang="en-US" sz="788" b="0" i="0" u="none" strike="noStrike" kern="0" cap="none" spc="0" normalizeH="0" baseline="0" noProof="0" dirty="0" err="1">
                <a:ln>
                  <a:noFill/>
                </a:ln>
                <a:solidFill>
                  <a:schemeClr val="tx1"/>
                </a:solidFill>
                <a:effectLst/>
                <a:uLnTx/>
                <a:uFillTx/>
                <a:latin typeface="Arial"/>
                <a:cs typeface="Arial"/>
                <a:sym typeface="Arial"/>
                <a:hlinkClick r:id="rId2"/>
              </a:rPr>
              <a:t>youtu.be</a:t>
            </a:r>
            <a:r>
              <a:rPr kumimoji="0" lang="en-US" sz="788" b="0" i="0" u="none" strike="noStrike" kern="0" cap="none" spc="0" normalizeH="0" baseline="0" noProof="0" dirty="0">
                <a:ln>
                  <a:noFill/>
                </a:ln>
                <a:solidFill>
                  <a:schemeClr val="tx1"/>
                </a:solidFill>
                <a:effectLst/>
                <a:uLnTx/>
                <a:uFillTx/>
                <a:latin typeface="Arial"/>
                <a:cs typeface="Arial"/>
                <a:sym typeface="Arial"/>
                <a:hlinkClick r:id="rId2"/>
              </a:rPr>
              <a:t>/p7-U1_E_j3w</a:t>
            </a:r>
            <a:endParaRPr kumimoji="0" lang="en-US" sz="788" b="0" i="0" u="none" strike="noStrike" kern="1200" cap="none" spc="0" normalizeH="0" baseline="0" noProof="0" dirty="0">
              <a:ln>
                <a:noFill/>
              </a:ln>
              <a:solidFill>
                <a:schemeClr val="tx1"/>
              </a:solidFill>
              <a:effectLst/>
              <a:uLnTx/>
              <a:uFillTx/>
              <a:latin typeface="Calibri"/>
              <a:ea typeface="+mn-ea"/>
              <a:cs typeface="Arial"/>
              <a:sym typeface="Arial"/>
            </a:endParaRPr>
          </a:p>
        </p:txBody>
      </p:sp>
      <p:pic>
        <p:nvPicPr>
          <p:cNvPr id="6" name="Picture 5">
            <a:extLst>
              <a:ext uri="{FF2B5EF4-FFF2-40B4-BE49-F238E27FC236}">
                <a16:creationId xmlns:a16="http://schemas.microsoft.com/office/drawing/2014/main" id="{71A2F838-9DA7-7B41-B331-4398FFBE2E06}"/>
              </a:ext>
            </a:extLst>
          </p:cNvPr>
          <p:cNvPicPr>
            <a:picLocks noChangeAspect="1"/>
          </p:cNvPicPr>
          <p:nvPr/>
        </p:nvPicPr>
        <p:blipFill>
          <a:blip r:embed="rId3"/>
          <a:stretch>
            <a:fillRect/>
          </a:stretch>
        </p:blipFill>
        <p:spPr>
          <a:xfrm>
            <a:off x="142092" y="982981"/>
            <a:ext cx="4679263" cy="2434641"/>
          </a:xfrm>
          <a:prstGeom prst="rect">
            <a:avLst/>
          </a:prstGeom>
        </p:spPr>
      </p:pic>
      <p:pic>
        <p:nvPicPr>
          <p:cNvPr id="5" name="Picture 4">
            <a:extLst>
              <a:ext uri="{FF2B5EF4-FFF2-40B4-BE49-F238E27FC236}">
                <a16:creationId xmlns:a16="http://schemas.microsoft.com/office/drawing/2014/main" id="{380A7B62-6AD9-FD49-88EA-A8226D85C377}"/>
              </a:ext>
            </a:extLst>
          </p:cNvPr>
          <p:cNvPicPr>
            <a:picLocks noChangeAspect="1"/>
          </p:cNvPicPr>
          <p:nvPr/>
        </p:nvPicPr>
        <p:blipFill>
          <a:blip r:embed="rId4"/>
          <a:stretch>
            <a:fillRect/>
          </a:stretch>
        </p:blipFill>
        <p:spPr>
          <a:xfrm>
            <a:off x="3997656" y="2344235"/>
            <a:ext cx="4679261" cy="2434641"/>
          </a:xfrm>
          <a:prstGeom prst="rect">
            <a:avLst/>
          </a:prstGeom>
        </p:spPr>
      </p:pic>
      <p:pic>
        <p:nvPicPr>
          <p:cNvPr id="7" name="Picture 2" descr="Kuhn Cycle">
            <a:extLst>
              <a:ext uri="{FF2B5EF4-FFF2-40B4-BE49-F238E27FC236}">
                <a16:creationId xmlns:a16="http://schemas.microsoft.com/office/drawing/2014/main" id="{A2B79C9F-F8BC-A640-BD4F-828C8F85E7FD}"/>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5577160" y="841043"/>
            <a:ext cx="1520251" cy="148127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B6DDD458-7C3F-164B-891B-11A2FAC11BC5}"/>
              </a:ext>
            </a:extLst>
          </p:cNvPr>
          <p:cNvSpPr txBox="1"/>
          <p:nvPr/>
        </p:nvSpPr>
        <p:spPr>
          <a:xfrm>
            <a:off x="721985" y="3419008"/>
            <a:ext cx="3354440" cy="21358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788" b="0" i="0" u="none" strike="noStrike" kern="0" cap="none" spc="0" normalizeH="0" baseline="0" noProof="0" dirty="0">
                <a:ln>
                  <a:noFill/>
                </a:ln>
                <a:solidFill>
                  <a:schemeClr val="tx1"/>
                </a:solidFill>
                <a:effectLst/>
                <a:uLnTx/>
                <a:uFillTx/>
                <a:latin typeface="Arial"/>
                <a:cs typeface="Arial"/>
                <a:sym typeface="Arial"/>
                <a:hlinkClick r:id="rId2"/>
              </a:rPr>
              <a:t>https://</a:t>
            </a:r>
            <a:r>
              <a:rPr kumimoji="0" lang="en-US" sz="788" b="0" i="0" u="none" strike="noStrike" kern="0" cap="none" spc="0" normalizeH="0" baseline="0" noProof="0" dirty="0" err="1">
                <a:ln>
                  <a:noFill/>
                </a:ln>
                <a:solidFill>
                  <a:schemeClr val="tx1"/>
                </a:solidFill>
                <a:effectLst/>
                <a:uLnTx/>
                <a:uFillTx/>
                <a:latin typeface="Arial"/>
                <a:cs typeface="Arial"/>
                <a:sym typeface="Arial"/>
                <a:hlinkClick r:id="rId2"/>
              </a:rPr>
              <a:t>youtu.be</a:t>
            </a:r>
            <a:r>
              <a:rPr kumimoji="0" lang="en-US" sz="788" b="0" i="0" u="none" strike="noStrike" kern="0" cap="none" spc="0" normalizeH="0" baseline="0" noProof="0" dirty="0">
                <a:ln>
                  <a:noFill/>
                </a:ln>
                <a:solidFill>
                  <a:schemeClr val="tx1"/>
                </a:solidFill>
                <a:effectLst/>
                <a:uLnTx/>
                <a:uFillTx/>
                <a:latin typeface="Arial"/>
                <a:cs typeface="Arial"/>
                <a:sym typeface="Arial"/>
                <a:hlinkClick r:id="rId2"/>
              </a:rPr>
              <a:t>/p7-U1_E_j3w</a:t>
            </a:r>
            <a:endParaRPr kumimoji="0" lang="en-US" sz="788" b="0" i="0" u="none" strike="noStrike" kern="1200" cap="none" spc="0" normalizeH="0" baseline="0" noProof="0" dirty="0">
              <a:ln>
                <a:noFill/>
              </a:ln>
              <a:solidFill>
                <a:schemeClr val="tx1"/>
              </a:solidFill>
              <a:effectLst/>
              <a:uLnTx/>
              <a:uFillTx/>
              <a:latin typeface="Calibri"/>
              <a:ea typeface="+mn-ea"/>
              <a:cs typeface="Arial"/>
              <a:sym typeface="Arial"/>
            </a:endParaRPr>
          </a:p>
        </p:txBody>
      </p:sp>
    </p:spTree>
    <p:extLst>
      <p:ext uri="{BB962C8B-B14F-4D97-AF65-F5344CB8AC3E}">
        <p14:creationId xmlns:p14="http://schemas.microsoft.com/office/powerpoint/2010/main" val="46540923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3" name="Google Shape;73;p16"/>
          <p:cNvSpPr txBox="1">
            <a:spLocks noGrp="1"/>
          </p:cNvSpPr>
          <p:nvPr>
            <p:ph type="body" idx="2"/>
          </p:nvPr>
        </p:nvSpPr>
        <p:spPr>
          <a:xfrm>
            <a:off x="4939500" y="2224006"/>
            <a:ext cx="3837000" cy="2766447"/>
          </a:xfrm>
          <a:prstGeom prst="rect">
            <a:avLst/>
          </a:prstGeom>
        </p:spPr>
        <p:txBody>
          <a:bodyPr spcFirstLastPara="1" wrap="square" lIns="91425" tIns="91425" rIns="91425" bIns="91425" anchor="ctr" anchorCtr="0">
            <a:noAutofit/>
          </a:bodyPr>
          <a:lstStyle/>
          <a:p>
            <a:pPr marL="114300" lvl="0" indent="0" algn="l" rtl="0">
              <a:spcBef>
                <a:spcPts val="0"/>
              </a:spcBef>
              <a:spcAft>
                <a:spcPts val="0"/>
              </a:spcAft>
              <a:buSzPts val="1800"/>
              <a:buNone/>
            </a:pPr>
            <a:r>
              <a:rPr lang="en-US" dirty="0"/>
              <a:t>A well-defined set of Actions and iterative Branching Strategies</a:t>
            </a:r>
            <a:endParaRPr dirty="0"/>
          </a:p>
          <a:p>
            <a:pPr lvl="1" indent="-342900">
              <a:buSzPts val="1800"/>
              <a:buChar char="●"/>
            </a:pPr>
            <a:r>
              <a:rPr lang="en" dirty="0"/>
              <a:t>A Roadmap of composable activities</a:t>
            </a:r>
          </a:p>
          <a:p>
            <a:pPr lvl="1" indent="-342900">
              <a:buSzPts val="1800"/>
              <a:buChar char="●"/>
            </a:pPr>
            <a:r>
              <a:rPr lang="en" dirty="0"/>
              <a:t>Sequencing and timing conditions</a:t>
            </a:r>
          </a:p>
          <a:p>
            <a:pPr lvl="1" indent="-342900">
              <a:buSzPts val="1800"/>
              <a:buChar char="●"/>
            </a:pPr>
            <a:r>
              <a:rPr lang="en" dirty="0"/>
              <a:t>Explicitly state dependencies and resource requirements</a:t>
            </a:r>
          </a:p>
          <a:p>
            <a:pPr lvl="1" indent="-342900">
              <a:buSzPts val="1800"/>
              <a:buChar char="●"/>
            </a:pPr>
            <a:endParaRPr lang="en" dirty="0"/>
          </a:p>
        </p:txBody>
      </p:sp>
      <p:sp>
        <p:nvSpPr>
          <p:cNvPr id="3" name="Slide Number Placeholder 2">
            <a:extLst>
              <a:ext uri="{FF2B5EF4-FFF2-40B4-BE49-F238E27FC236}">
                <a16:creationId xmlns:a16="http://schemas.microsoft.com/office/drawing/2014/main" id="{EF6EAE8E-3F08-A443-839F-02EC9D50D3F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51</a:t>
            </a:fld>
            <a:endParaRPr lang="en"/>
          </a:p>
        </p:txBody>
      </p:sp>
      <p:sp>
        <p:nvSpPr>
          <p:cNvPr id="4" name="Rectangle 3">
            <a:extLst>
              <a:ext uri="{FF2B5EF4-FFF2-40B4-BE49-F238E27FC236}">
                <a16:creationId xmlns:a16="http://schemas.microsoft.com/office/drawing/2014/main" id="{A47A09CE-1A7C-8443-952F-C39D9B44E2DA}"/>
              </a:ext>
            </a:extLst>
          </p:cNvPr>
          <p:cNvSpPr/>
          <p:nvPr/>
        </p:nvSpPr>
        <p:spPr>
          <a:xfrm>
            <a:off x="4572000" y="0"/>
            <a:ext cx="4572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1" name="Google Shape;72;p16">
            <a:extLst>
              <a:ext uri="{FF2B5EF4-FFF2-40B4-BE49-F238E27FC236}">
                <a16:creationId xmlns:a16="http://schemas.microsoft.com/office/drawing/2014/main" id="{38136BA9-C5AA-8C48-B2F3-C064D4B6C3FC}"/>
              </a:ext>
            </a:extLst>
          </p:cNvPr>
          <p:cNvSpPr txBox="1">
            <a:spLocks/>
          </p:cNvSpPr>
          <p:nvPr/>
        </p:nvSpPr>
        <p:spPr>
          <a:xfrm>
            <a:off x="2659577" y="243231"/>
            <a:ext cx="4045200" cy="63692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r>
              <a:rPr lang="en-US" dirty="0"/>
              <a:t>Logic Model</a:t>
            </a:r>
          </a:p>
        </p:txBody>
      </p:sp>
      <p:sp>
        <p:nvSpPr>
          <p:cNvPr id="12" name="Google Shape;72;p16">
            <a:extLst>
              <a:ext uri="{FF2B5EF4-FFF2-40B4-BE49-F238E27FC236}">
                <a16:creationId xmlns:a16="http://schemas.microsoft.com/office/drawing/2014/main" id="{C8526483-D688-704A-91EB-3F96A42F4062}"/>
              </a:ext>
            </a:extLst>
          </p:cNvPr>
          <p:cNvSpPr txBox="1">
            <a:spLocks/>
          </p:cNvSpPr>
          <p:nvPr/>
        </p:nvSpPr>
        <p:spPr>
          <a:xfrm>
            <a:off x="2659576" y="326527"/>
            <a:ext cx="4045200" cy="636928"/>
          </a:xfrm>
          <a:prstGeom prst="rect">
            <a:avLst/>
          </a:prstGeom>
          <a:solidFill>
            <a:schemeClr val="tx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r>
              <a:rPr lang="en-US" dirty="0">
                <a:solidFill>
                  <a:schemeClr val="bg1"/>
                </a:solidFill>
              </a:rPr>
              <a:t>Logic Model</a:t>
            </a:r>
          </a:p>
        </p:txBody>
      </p:sp>
      <p:pic>
        <p:nvPicPr>
          <p:cNvPr id="5" name="Picture 4">
            <a:extLst>
              <a:ext uri="{FF2B5EF4-FFF2-40B4-BE49-F238E27FC236}">
                <a16:creationId xmlns:a16="http://schemas.microsoft.com/office/drawing/2014/main" id="{A2DD56A4-54BD-514B-AC56-C8E9237E41B6}"/>
              </a:ext>
            </a:extLst>
          </p:cNvPr>
          <p:cNvPicPr>
            <a:picLocks noChangeAspect="1"/>
          </p:cNvPicPr>
          <p:nvPr/>
        </p:nvPicPr>
        <p:blipFill>
          <a:blip r:embed="rId3"/>
          <a:stretch>
            <a:fillRect/>
          </a:stretch>
        </p:blipFill>
        <p:spPr>
          <a:xfrm>
            <a:off x="2659576" y="174910"/>
            <a:ext cx="1912423" cy="871840"/>
          </a:xfrm>
          <a:prstGeom prst="rect">
            <a:avLst/>
          </a:prstGeom>
        </p:spPr>
      </p:pic>
      <p:sp>
        <p:nvSpPr>
          <p:cNvPr id="13" name="Google Shape;73;p16">
            <a:extLst>
              <a:ext uri="{FF2B5EF4-FFF2-40B4-BE49-F238E27FC236}">
                <a16:creationId xmlns:a16="http://schemas.microsoft.com/office/drawing/2014/main" id="{5249A2E3-BD2F-D642-AC51-FE3163A5C0F2}"/>
              </a:ext>
            </a:extLst>
          </p:cNvPr>
          <p:cNvSpPr txBox="1">
            <a:spLocks/>
          </p:cNvSpPr>
          <p:nvPr/>
        </p:nvSpPr>
        <p:spPr>
          <a:xfrm>
            <a:off x="4706509" y="1869919"/>
            <a:ext cx="4284095" cy="298427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b="1" i="1" dirty="0">
                <a:solidFill>
                  <a:schemeClr val="bg1"/>
                </a:solidFill>
              </a:rPr>
              <a:t>Output:</a:t>
            </a:r>
            <a:r>
              <a:rPr lang="en-US" dirty="0">
                <a:solidFill>
                  <a:schemeClr val="bg1"/>
                </a:solidFill>
              </a:rPr>
              <a:t> </a:t>
            </a:r>
            <a:r>
              <a:rPr lang="en-US" sz="1400" dirty="0">
                <a:solidFill>
                  <a:schemeClr val="bg1"/>
                </a:solidFill>
              </a:rPr>
              <a:t>Linked namespaces can be rendered on mobile devices in modern browsers</a:t>
            </a:r>
          </a:p>
          <a:p>
            <a:pPr marL="114300" indent="0">
              <a:buFont typeface="Arial"/>
              <a:buNone/>
            </a:pPr>
            <a:endParaRPr lang="en-US" dirty="0">
              <a:solidFill>
                <a:schemeClr val="bg1"/>
              </a:solidFill>
            </a:endParaRPr>
          </a:p>
          <a:p>
            <a:pPr marL="114300" indent="0">
              <a:buFont typeface="Arial"/>
              <a:buNone/>
            </a:pPr>
            <a:r>
              <a:rPr lang="en-US" b="1" i="1" dirty="0">
                <a:solidFill>
                  <a:schemeClr val="bg1"/>
                </a:solidFill>
              </a:rPr>
              <a:t>Process:</a:t>
            </a:r>
            <a:r>
              <a:rPr lang="en-US" dirty="0">
                <a:solidFill>
                  <a:schemeClr val="bg1"/>
                </a:solidFill>
              </a:rPr>
              <a:t> </a:t>
            </a:r>
            <a:r>
              <a:rPr lang="en-US" sz="1400" dirty="0">
                <a:solidFill>
                  <a:schemeClr val="bg1"/>
                </a:solidFill>
              </a:rPr>
              <a:t>Compute in “Arrows” by following </a:t>
            </a:r>
            <a:r>
              <a:rPr lang="en-US" sz="1400" dirty="0">
                <a:solidFill>
                  <a:srgbClr val="FF0000"/>
                </a:solidFill>
              </a:rPr>
              <a:t>Category Theory</a:t>
            </a:r>
          </a:p>
          <a:p>
            <a:pPr marL="114300" indent="0">
              <a:buFont typeface="Arial"/>
              <a:buNone/>
            </a:pPr>
            <a:endParaRPr lang="en-US" dirty="0">
              <a:solidFill>
                <a:schemeClr val="bg1"/>
              </a:solidFill>
            </a:endParaRPr>
          </a:p>
          <a:p>
            <a:pPr marL="114300" indent="0">
              <a:buFont typeface="Arial"/>
              <a:buNone/>
            </a:pPr>
            <a:r>
              <a:rPr lang="en-US" b="1" i="1" dirty="0">
                <a:solidFill>
                  <a:schemeClr val="bg1"/>
                </a:solidFill>
              </a:rPr>
              <a:t>Input:</a:t>
            </a:r>
            <a:r>
              <a:rPr lang="en-US" dirty="0">
                <a:solidFill>
                  <a:schemeClr val="bg1"/>
                </a:solidFill>
              </a:rPr>
              <a:t> </a:t>
            </a:r>
          </a:p>
          <a:p>
            <a:pPr>
              <a:buFont typeface="+mj-lt"/>
              <a:buAutoNum type="arabicPeriod"/>
            </a:pPr>
            <a:r>
              <a:rPr lang="en-US" sz="1050" dirty="0">
                <a:solidFill>
                  <a:schemeClr val="bg1"/>
                </a:solidFill>
              </a:rPr>
              <a:t>Category Theory allow namespaces to be stretched and compressed</a:t>
            </a:r>
          </a:p>
          <a:p>
            <a:pPr>
              <a:buFont typeface="+mj-lt"/>
              <a:buAutoNum type="arabicPeriod"/>
            </a:pPr>
            <a:r>
              <a:rPr lang="en-US" sz="1050" dirty="0">
                <a:solidFill>
                  <a:schemeClr val="bg1"/>
                </a:solidFill>
              </a:rPr>
              <a:t>Arrow/path Analogies provides a geometrical/visual understanding</a:t>
            </a:r>
          </a:p>
          <a:p>
            <a:pPr>
              <a:buFont typeface="+mj-lt"/>
              <a:buAutoNum type="arabicPeriod"/>
            </a:pPr>
            <a:r>
              <a:rPr lang="en-US" sz="1050" dirty="0">
                <a:solidFill>
                  <a:schemeClr val="bg1"/>
                </a:solidFill>
              </a:rPr>
              <a:t>Industry-strength tools available for data abstraction and collection/computation</a:t>
            </a:r>
          </a:p>
        </p:txBody>
      </p:sp>
      <p:sp>
        <p:nvSpPr>
          <p:cNvPr id="6" name="Rectangle 5">
            <a:extLst>
              <a:ext uri="{FF2B5EF4-FFF2-40B4-BE49-F238E27FC236}">
                <a16:creationId xmlns:a16="http://schemas.microsoft.com/office/drawing/2014/main" id="{515E269B-E6C4-8F4A-93EE-5EF3EFB34DBC}"/>
              </a:ext>
            </a:extLst>
          </p:cNvPr>
          <p:cNvSpPr/>
          <p:nvPr/>
        </p:nvSpPr>
        <p:spPr>
          <a:xfrm>
            <a:off x="329865" y="4779300"/>
            <a:ext cx="8484269" cy="3208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Boundary Conditions: Unfamiliarity with Namespace, Category Theory/Computing Science Terminology</a:t>
            </a:r>
          </a:p>
        </p:txBody>
      </p:sp>
      <p:grpSp>
        <p:nvGrpSpPr>
          <p:cNvPr id="10" name="Group 9">
            <a:extLst>
              <a:ext uri="{FF2B5EF4-FFF2-40B4-BE49-F238E27FC236}">
                <a16:creationId xmlns:a16="http://schemas.microsoft.com/office/drawing/2014/main" id="{B2A67C26-708F-D64D-870E-1F79372A27CE}"/>
              </a:ext>
            </a:extLst>
          </p:cNvPr>
          <p:cNvGrpSpPr/>
          <p:nvPr/>
        </p:nvGrpSpPr>
        <p:grpSpPr>
          <a:xfrm>
            <a:off x="3666449" y="929198"/>
            <a:ext cx="1829956" cy="822489"/>
            <a:chOff x="3599883" y="934204"/>
            <a:chExt cx="1967713" cy="972339"/>
          </a:xfrm>
        </p:grpSpPr>
        <p:pic>
          <p:nvPicPr>
            <p:cNvPr id="14" name="Picture 2" descr="Kuhn Cycle">
              <a:extLst>
                <a:ext uri="{FF2B5EF4-FFF2-40B4-BE49-F238E27FC236}">
                  <a16:creationId xmlns:a16="http://schemas.microsoft.com/office/drawing/2014/main" id="{119C11D9-A689-2449-B6BB-C4EC2EF38A2C}"/>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3599883" y="934204"/>
              <a:ext cx="995597" cy="97006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Kuhn Cycle">
              <a:extLst>
                <a:ext uri="{FF2B5EF4-FFF2-40B4-BE49-F238E27FC236}">
                  <a16:creationId xmlns:a16="http://schemas.microsoft.com/office/drawing/2014/main" id="{4CE0E43C-3908-4148-A05C-02FC2ADD8F14}"/>
                </a:ext>
              </a:extLst>
            </p:cNvPr>
            <p:cNvPicPr>
              <a:picLocks noChangeAspect="1" noChangeArrowheads="1"/>
            </p:cNvPicPr>
            <p:nvPr/>
          </p:nvPicPr>
          <p:blipFill>
            <a:blip r:embed="rId5" cstate="print">
              <a:extLst>
                <a:ext uri="{BEBA8EAE-BF5A-486C-A8C5-ECC9F3942E4B}">
                  <a14:imgProps xmlns:a14="http://schemas.microsoft.com/office/drawing/2010/main">
                    <a14:imgLayer r:embed="rId6">
                      <a14:imgEffect>
                        <a14:artisticGlowEdges/>
                      </a14:imgEffect>
                    </a14:imgLayer>
                  </a14:imgProps>
                </a:ext>
                <a:ext uri="{28A0092B-C50C-407E-A947-70E740481C1C}">
                  <a14:useLocalDpi xmlns:a14="http://schemas.microsoft.com/office/drawing/2010/main"/>
                </a:ext>
              </a:extLst>
            </a:blip>
            <a:srcRect/>
            <a:stretch>
              <a:fillRect/>
            </a:stretch>
          </p:blipFill>
          <p:spPr bwMode="auto">
            <a:xfrm flipH="1">
              <a:off x="4571999" y="936474"/>
              <a:ext cx="995597" cy="970069"/>
            </a:xfrm>
            <a:prstGeom prst="rect">
              <a:avLst/>
            </a:prstGeom>
            <a:noFill/>
            <a:extLst>
              <a:ext uri="{909E8E84-426E-40DD-AFC4-6F175D3DCCD1}">
                <a14:hiddenFill xmlns:a14="http://schemas.microsoft.com/office/drawing/2010/main">
                  <a:solidFill>
                    <a:srgbClr val="FFFFFF"/>
                  </a:solidFill>
                </a14:hiddenFill>
              </a:ext>
            </a:extLst>
          </p:spPr>
        </p:pic>
      </p:grpSp>
      <p:sp>
        <p:nvSpPr>
          <p:cNvPr id="18" name="Google Shape;73;p16">
            <a:extLst>
              <a:ext uri="{FF2B5EF4-FFF2-40B4-BE49-F238E27FC236}">
                <a16:creationId xmlns:a16="http://schemas.microsoft.com/office/drawing/2014/main" id="{12902E7D-0D55-2A44-8C61-01E7818ABD36}"/>
              </a:ext>
            </a:extLst>
          </p:cNvPr>
          <p:cNvSpPr txBox="1">
            <a:spLocks/>
          </p:cNvSpPr>
          <p:nvPr/>
        </p:nvSpPr>
        <p:spPr>
          <a:xfrm>
            <a:off x="543765" y="1754395"/>
            <a:ext cx="3996189" cy="339181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b="1" i="1" dirty="0">
                <a:solidFill>
                  <a:schemeClr val="tx1"/>
                </a:solidFill>
              </a:rPr>
              <a:t>Context:</a:t>
            </a:r>
            <a:r>
              <a:rPr lang="en-US" dirty="0">
                <a:solidFill>
                  <a:schemeClr val="tx1"/>
                </a:solidFill>
              </a:rPr>
              <a:t> Cognitive activities can be managed in “Namespaces”</a:t>
            </a:r>
          </a:p>
          <a:p>
            <a:pPr marL="114300" indent="0">
              <a:buFont typeface="Arial"/>
              <a:buNone/>
            </a:pPr>
            <a:endParaRPr lang="en-US" dirty="0">
              <a:solidFill>
                <a:schemeClr val="tx1"/>
              </a:solidFill>
            </a:endParaRPr>
          </a:p>
          <a:p>
            <a:pPr marL="114300" indent="0">
              <a:buFont typeface="Arial"/>
              <a:buNone/>
            </a:pPr>
            <a:r>
              <a:rPr lang="en-US" b="1" i="1" dirty="0">
                <a:solidFill>
                  <a:schemeClr val="tx1"/>
                </a:solidFill>
              </a:rPr>
              <a:t>Goal:</a:t>
            </a:r>
            <a:r>
              <a:rPr lang="en-US" dirty="0">
                <a:solidFill>
                  <a:schemeClr val="tx1"/>
                </a:solidFill>
              </a:rPr>
              <a:t> Make Knowledge Computable</a:t>
            </a:r>
          </a:p>
          <a:p>
            <a:pPr marL="114300" indent="0">
              <a:buFont typeface="Arial"/>
              <a:buNone/>
            </a:pPr>
            <a:endParaRPr lang="en-US" dirty="0">
              <a:solidFill>
                <a:schemeClr val="tx1"/>
              </a:solidFill>
            </a:endParaRPr>
          </a:p>
          <a:p>
            <a:pPr marL="114300" indent="0">
              <a:buFont typeface="Arial"/>
              <a:buNone/>
            </a:pPr>
            <a:r>
              <a:rPr lang="en-US" b="1" i="1" dirty="0">
                <a:solidFill>
                  <a:schemeClr val="tx1"/>
                </a:solidFill>
              </a:rPr>
              <a:t>Criteria:</a:t>
            </a:r>
            <a:r>
              <a:rPr lang="en-US" dirty="0">
                <a:solidFill>
                  <a:schemeClr val="tx1"/>
                </a:solidFill>
              </a:rPr>
              <a:t> </a:t>
            </a:r>
          </a:p>
          <a:p>
            <a:pPr>
              <a:buFont typeface="+mj-lt"/>
              <a:buAutoNum type="arabicPeriod"/>
            </a:pPr>
            <a:r>
              <a:rPr lang="en-US" dirty="0">
                <a:solidFill>
                  <a:schemeClr val="tx1"/>
                </a:solidFill>
              </a:rPr>
              <a:t>Compliant with math insights</a:t>
            </a:r>
          </a:p>
          <a:p>
            <a:pPr>
              <a:buFont typeface="+mj-lt"/>
              <a:buAutoNum type="arabicPeriod"/>
            </a:pPr>
            <a:r>
              <a:rPr lang="en-US" dirty="0">
                <a:solidFill>
                  <a:schemeClr val="tx1"/>
                </a:solidFill>
              </a:rPr>
              <a:t>Intuitive for human recognition</a:t>
            </a:r>
          </a:p>
          <a:p>
            <a:pPr>
              <a:buFont typeface="+mj-lt"/>
              <a:buAutoNum type="arabicPeriod"/>
            </a:pPr>
            <a:r>
              <a:rPr lang="en-US" dirty="0">
                <a:solidFill>
                  <a:schemeClr val="tx1"/>
                </a:solidFill>
              </a:rPr>
              <a:t>Utilize Latest Technologies</a:t>
            </a:r>
          </a:p>
          <a:p>
            <a:pPr>
              <a:buFont typeface="+mj-lt"/>
              <a:buAutoNum type="arabicPeriod"/>
            </a:pPr>
            <a:endParaRPr lang="en-US" dirty="0">
              <a:solidFill>
                <a:schemeClr val="tx1"/>
              </a:solidFill>
            </a:endParaRPr>
          </a:p>
        </p:txBody>
      </p:sp>
      <p:pic>
        <p:nvPicPr>
          <p:cNvPr id="19" name="Picture 2" descr="Devsecops-Illustretion-ICon-1">
            <a:hlinkClick r:id="rId7"/>
            <a:extLst>
              <a:ext uri="{FF2B5EF4-FFF2-40B4-BE49-F238E27FC236}">
                <a16:creationId xmlns:a16="http://schemas.microsoft.com/office/drawing/2014/main" id="{0554A8DB-15E8-AF49-A891-52EA454E8CBF}"/>
              </a:ext>
            </a:extLst>
          </p:cNvPr>
          <p:cNvPicPr>
            <a:picLocks noChangeAspect="1" noChangeArrowheads="1"/>
          </p:cNvPicPr>
          <p:nvPr/>
        </p:nvPicPr>
        <p:blipFill>
          <a:blip r:embed="rId8" cstate="print">
            <a:extLst>
              <a:ext uri="{28A0092B-C50C-407E-A947-70E740481C1C}">
                <a14:useLocalDpi xmlns:a14="http://schemas.microsoft.com/office/drawing/2010/main"/>
              </a:ext>
            </a:extLst>
          </a:blip>
          <a:srcRect/>
          <a:stretch>
            <a:fillRect/>
          </a:stretch>
        </p:blipFill>
        <p:spPr bwMode="auto">
          <a:xfrm>
            <a:off x="3910181" y="1011859"/>
            <a:ext cx="1323571" cy="8686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483090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Summary</a:t>
            </a:r>
          </a:p>
        </p:txBody>
      </p:sp>
      <p:sp>
        <p:nvSpPr>
          <p:cNvPr id="3" name="Text Placeholder 2">
            <a:extLst>
              <a:ext uri="{FF2B5EF4-FFF2-40B4-BE49-F238E27FC236}">
                <a16:creationId xmlns:a16="http://schemas.microsoft.com/office/drawing/2014/main" id="{A5744DA6-FCA3-254C-9D35-D23A4B7B6139}"/>
              </a:ext>
            </a:extLst>
          </p:cNvPr>
          <p:cNvSpPr>
            <a:spLocks noGrp="1"/>
          </p:cNvSpPr>
          <p:nvPr>
            <p:ph type="body" idx="1"/>
          </p:nvPr>
        </p:nvSpPr>
        <p:spPr/>
        <p:txBody>
          <a:bodyPr/>
          <a:lstStyle/>
          <a:p>
            <a:pPr marL="285750" indent="-285750">
              <a:buFont typeface="Arial" panose="020B0604020202020204" pitchFamily="34" charset="0"/>
              <a:buChar char="•"/>
            </a:pPr>
            <a:r>
              <a:rPr lang="en-US" sz="2400" dirty="0">
                <a:latin typeface="Arial Rounded MT Bold" panose="020F0704030504030204" pitchFamily="34" charset="77"/>
              </a:rPr>
              <a:t>Knowledge Representation can be grounded in a unifying theoretical framework (Category Theory).</a:t>
            </a:r>
          </a:p>
          <a:p>
            <a:pPr marL="285750" indent="-285750">
              <a:buFont typeface="Arial" panose="020B0604020202020204" pitchFamily="34" charset="0"/>
              <a:buChar char="•"/>
            </a:pPr>
            <a:r>
              <a:rPr lang="en-US" sz="2400" dirty="0">
                <a:latin typeface="Arial Rounded MT Bold" panose="020F0704030504030204" pitchFamily="34" charset="77"/>
              </a:rPr>
              <a:t>Unification provides consistency, scalability, and knowledge reuse.</a:t>
            </a:r>
          </a:p>
          <a:p>
            <a:pPr marL="285750" indent="-285750">
              <a:buFont typeface="Arial" panose="020B0604020202020204" pitchFamily="34" charset="0"/>
              <a:buChar char="•"/>
            </a:pPr>
            <a:r>
              <a:rPr lang="en-US" sz="2400" dirty="0">
                <a:latin typeface="Arial Rounded MT Bold" panose="020F0704030504030204" pitchFamily="34" charset="77"/>
              </a:rPr>
              <a:t>Existing tools and technologies can significantly reduce the cognitive complexity of their users</a:t>
            </a:r>
            <a:endParaRPr lang="en-TW" sz="3200" dirty="0"/>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52</a:t>
            </a:fld>
            <a:endParaRPr lang="en" dirty="0"/>
          </a:p>
        </p:txBody>
      </p:sp>
    </p:spTree>
    <p:extLst>
      <p:ext uri="{BB962C8B-B14F-4D97-AF65-F5344CB8AC3E}">
        <p14:creationId xmlns:p14="http://schemas.microsoft.com/office/powerpoint/2010/main" val="391700206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E95863-0155-9948-A58B-8C1D871EA484}"/>
              </a:ext>
            </a:extLst>
          </p:cNvPr>
          <p:cNvSpPr>
            <a:spLocks noGrp="1"/>
          </p:cNvSpPr>
          <p:nvPr>
            <p:ph type="title"/>
          </p:nvPr>
        </p:nvSpPr>
        <p:spPr/>
        <p:txBody>
          <a:bodyPr/>
          <a:lstStyle/>
          <a:p>
            <a:r>
              <a:rPr lang="en-US" altLang="zh-CN" dirty="0"/>
              <a:t>Your actions before Oct 26, 2020</a:t>
            </a:r>
            <a:endParaRPr lang="en-TW" dirty="0"/>
          </a:p>
        </p:txBody>
      </p:sp>
      <p:sp>
        <p:nvSpPr>
          <p:cNvPr id="3" name="Text Placeholder 2">
            <a:extLst>
              <a:ext uri="{FF2B5EF4-FFF2-40B4-BE49-F238E27FC236}">
                <a16:creationId xmlns:a16="http://schemas.microsoft.com/office/drawing/2014/main" id="{07059B8B-B71D-3B4E-B3F8-516041A596C0}"/>
              </a:ext>
            </a:extLst>
          </p:cNvPr>
          <p:cNvSpPr>
            <a:spLocks noGrp="1"/>
          </p:cNvSpPr>
          <p:nvPr>
            <p:ph type="body" idx="1"/>
          </p:nvPr>
        </p:nvSpPr>
        <p:spPr/>
        <p:txBody>
          <a:bodyPr/>
          <a:lstStyle/>
          <a:p>
            <a:r>
              <a:rPr lang="en-TW" dirty="0"/>
              <a:t>Refine the Logic Model of your project</a:t>
            </a:r>
            <a:r>
              <a:rPr lang="en-US" dirty="0"/>
              <a:t>, make sure that you have enough reference material</a:t>
            </a:r>
            <a:endParaRPr lang="en-TW" dirty="0"/>
          </a:p>
          <a:p>
            <a:pPr lvl="1"/>
            <a:r>
              <a:rPr lang="en-US" dirty="0"/>
              <a:t>Try to relate your namespace in terms of Category Theory/Computing Science ideas</a:t>
            </a:r>
          </a:p>
          <a:p>
            <a:pPr lvl="1"/>
            <a:r>
              <a:rPr lang="en-US" dirty="0"/>
              <a:t>Refresh your </a:t>
            </a:r>
            <a:r>
              <a:rPr lang="en-US" dirty="0" err="1"/>
              <a:t>Github</a:t>
            </a:r>
            <a:r>
              <a:rPr lang="en-US" dirty="0"/>
              <a:t> content and include your with proper </a:t>
            </a:r>
            <a:r>
              <a:rPr lang="en-US" dirty="0" err="1"/>
              <a:t>NsM</a:t>
            </a:r>
            <a:endParaRPr lang="en-US" dirty="0"/>
          </a:p>
          <a:p>
            <a:pPr lvl="2"/>
            <a:r>
              <a:rPr lang="en-US"/>
              <a:t>Course </a:t>
            </a:r>
            <a:r>
              <a:rPr lang="en-US" dirty="0" err="1"/>
              <a:t>Github</a:t>
            </a:r>
            <a:r>
              <a:rPr lang="en-US" dirty="0"/>
              <a:t> @ </a:t>
            </a:r>
            <a:r>
              <a:rPr lang="en-US" dirty="0">
                <a:hlinkClick r:id="rId2"/>
              </a:rPr>
              <a:t>https://github.com/benkoo/CognitiveFoundation2020</a:t>
            </a:r>
            <a:endParaRPr lang="en-TW" dirty="0"/>
          </a:p>
          <a:p>
            <a:r>
              <a:rPr lang="en-TW" dirty="0"/>
              <a:t>Integrate content in your learning report to the final report</a:t>
            </a:r>
          </a:p>
          <a:p>
            <a:pPr lvl="2"/>
            <a:r>
              <a:rPr lang="en-TW" dirty="0"/>
              <a:t>Start compiling the weekly Logic Model</a:t>
            </a:r>
            <a:r>
              <a:rPr lang="en-US" dirty="0"/>
              <a:t> into a meaningful story line (“</a:t>
            </a:r>
            <a:r>
              <a:rPr lang="en-US" b="1" i="1" dirty="0"/>
              <a:t>path of thoughts</a:t>
            </a:r>
            <a:r>
              <a:rPr lang="en-US" dirty="0"/>
              <a:t>”)</a:t>
            </a:r>
            <a:endParaRPr lang="en-TW" dirty="0"/>
          </a:p>
          <a:p>
            <a:pPr lvl="2"/>
            <a:r>
              <a:rPr lang="en-TW" dirty="0"/>
              <a:t>Prepare for a 15 minute presentation about your progress for next week</a:t>
            </a:r>
          </a:p>
          <a:p>
            <a:pPr lvl="1"/>
            <a:endParaRPr lang="en-TW" dirty="0"/>
          </a:p>
        </p:txBody>
      </p:sp>
      <p:sp>
        <p:nvSpPr>
          <p:cNvPr id="4" name="Slide Number Placeholder 3">
            <a:extLst>
              <a:ext uri="{FF2B5EF4-FFF2-40B4-BE49-F238E27FC236}">
                <a16:creationId xmlns:a16="http://schemas.microsoft.com/office/drawing/2014/main" id="{53F54480-752D-F941-8CE9-DB27D7A556A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53</a:t>
            </a:fld>
            <a:endParaRPr lang="en" dirty="0"/>
          </a:p>
        </p:txBody>
      </p:sp>
    </p:spTree>
    <p:extLst>
      <p:ext uri="{BB962C8B-B14F-4D97-AF65-F5344CB8AC3E}">
        <p14:creationId xmlns:p14="http://schemas.microsoft.com/office/powerpoint/2010/main" val="324776545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References</a:t>
            </a: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54</a:t>
            </a:fld>
            <a:endParaRPr lang="en" dirty="0"/>
          </a:p>
        </p:txBody>
      </p:sp>
      <p:pic>
        <p:nvPicPr>
          <p:cNvPr id="5" name="Picture 4">
            <a:hlinkClick r:id="rId2"/>
            <a:extLst>
              <a:ext uri="{FF2B5EF4-FFF2-40B4-BE49-F238E27FC236}">
                <a16:creationId xmlns:a16="http://schemas.microsoft.com/office/drawing/2014/main" id="{2061CDB0-9C92-E942-9156-592FBB66B368}"/>
              </a:ext>
            </a:extLst>
          </p:cNvPr>
          <p:cNvPicPr>
            <a:picLocks noChangeAspect="1"/>
          </p:cNvPicPr>
          <p:nvPr/>
        </p:nvPicPr>
        <p:blipFill>
          <a:blip r:embed="rId3"/>
          <a:stretch>
            <a:fillRect/>
          </a:stretch>
        </p:blipFill>
        <p:spPr>
          <a:xfrm>
            <a:off x="4722725" y="1890409"/>
            <a:ext cx="4221576" cy="2772808"/>
          </a:xfrm>
          <a:prstGeom prst="rect">
            <a:avLst/>
          </a:prstGeom>
        </p:spPr>
      </p:pic>
      <p:pic>
        <p:nvPicPr>
          <p:cNvPr id="7170" name="Picture 2">
            <a:hlinkClick r:id="rId4"/>
            <a:extLst>
              <a:ext uri="{FF2B5EF4-FFF2-40B4-BE49-F238E27FC236}">
                <a16:creationId xmlns:a16="http://schemas.microsoft.com/office/drawing/2014/main" id="{E993C473-E2B9-B649-B4F4-C40AC37A9416}"/>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199699" y="3346101"/>
            <a:ext cx="1133197" cy="152031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hlinkClick r:id="rId4"/>
            <a:extLst>
              <a:ext uri="{FF2B5EF4-FFF2-40B4-BE49-F238E27FC236}">
                <a16:creationId xmlns:a16="http://schemas.microsoft.com/office/drawing/2014/main" id="{FE2C67BC-0186-AC47-831E-A2D42B5C72B0}"/>
              </a:ext>
            </a:extLst>
          </p:cNvPr>
          <p:cNvPicPr>
            <a:picLocks noChangeAspect="1"/>
          </p:cNvPicPr>
          <p:nvPr/>
        </p:nvPicPr>
        <p:blipFill>
          <a:blip r:embed="rId6"/>
          <a:stretch>
            <a:fillRect/>
          </a:stretch>
        </p:blipFill>
        <p:spPr>
          <a:xfrm>
            <a:off x="1332896" y="1273330"/>
            <a:ext cx="2415139" cy="3389887"/>
          </a:xfrm>
          <a:prstGeom prst="rect">
            <a:avLst/>
          </a:prstGeom>
        </p:spPr>
      </p:pic>
    </p:spTree>
    <p:extLst>
      <p:ext uri="{BB962C8B-B14F-4D97-AF65-F5344CB8AC3E}">
        <p14:creationId xmlns:p14="http://schemas.microsoft.com/office/powerpoint/2010/main" val="176758840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Reference to Homological Algebar series</a:t>
            </a: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55</a:t>
            </a:fld>
            <a:endParaRPr lang="en" dirty="0"/>
          </a:p>
        </p:txBody>
      </p:sp>
      <p:sp>
        <p:nvSpPr>
          <p:cNvPr id="15" name="TextBox 14">
            <a:extLst>
              <a:ext uri="{FF2B5EF4-FFF2-40B4-BE49-F238E27FC236}">
                <a16:creationId xmlns:a16="http://schemas.microsoft.com/office/drawing/2014/main" id="{2E06A309-FD75-0141-B063-A49CF8C47537}"/>
              </a:ext>
            </a:extLst>
          </p:cNvPr>
          <p:cNvSpPr txBox="1"/>
          <p:nvPr/>
        </p:nvSpPr>
        <p:spPr>
          <a:xfrm>
            <a:off x="2196444" y="4337750"/>
            <a:ext cx="4751109" cy="738664"/>
          </a:xfrm>
          <a:prstGeom prst="rect">
            <a:avLst/>
          </a:prstGeom>
          <a:noFill/>
        </p:spPr>
        <p:txBody>
          <a:bodyPr wrap="square" rtlCol="0">
            <a:spAutoFit/>
          </a:bodyPr>
          <a:lstStyle/>
          <a:p>
            <a:r>
              <a:rPr lang="en-US" dirty="0"/>
              <a:t>Youtuber </a:t>
            </a:r>
            <a:r>
              <a:rPr lang="en-US" dirty="0">
                <a:hlinkClick r:id="rId2"/>
              </a:rPr>
              <a:t>Jeremy Mann</a:t>
            </a:r>
            <a:r>
              <a:rPr lang="en-US" dirty="0"/>
              <a:t>: A mathematician interested in applying Category Theory to Data Science related problems.</a:t>
            </a:r>
            <a:endParaRPr lang="en-TW" dirty="0"/>
          </a:p>
        </p:txBody>
      </p:sp>
      <p:pic>
        <p:nvPicPr>
          <p:cNvPr id="3" name="Picture 2">
            <a:hlinkClick r:id="rId3"/>
            <a:extLst>
              <a:ext uri="{FF2B5EF4-FFF2-40B4-BE49-F238E27FC236}">
                <a16:creationId xmlns:a16="http://schemas.microsoft.com/office/drawing/2014/main" id="{E44B6EFB-E65D-EC45-A807-EC123EB355EB}"/>
              </a:ext>
            </a:extLst>
          </p:cNvPr>
          <p:cNvPicPr>
            <a:picLocks noChangeAspect="1"/>
          </p:cNvPicPr>
          <p:nvPr/>
        </p:nvPicPr>
        <p:blipFill>
          <a:blip r:embed="rId4"/>
          <a:stretch>
            <a:fillRect/>
          </a:stretch>
        </p:blipFill>
        <p:spPr>
          <a:xfrm>
            <a:off x="207389" y="1102341"/>
            <a:ext cx="5222449" cy="2261219"/>
          </a:xfrm>
          <a:prstGeom prst="rect">
            <a:avLst/>
          </a:prstGeom>
        </p:spPr>
      </p:pic>
      <p:pic>
        <p:nvPicPr>
          <p:cNvPr id="5" name="Picture 4">
            <a:hlinkClick r:id="rId5"/>
            <a:extLst>
              <a:ext uri="{FF2B5EF4-FFF2-40B4-BE49-F238E27FC236}">
                <a16:creationId xmlns:a16="http://schemas.microsoft.com/office/drawing/2014/main" id="{1CDFD77F-C5D7-DA48-8D62-513119F5E3E5}"/>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4571999" y="1753452"/>
            <a:ext cx="4004153" cy="2171565"/>
          </a:xfrm>
          <a:prstGeom prst="rect">
            <a:avLst/>
          </a:prstGeom>
        </p:spPr>
      </p:pic>
      <p:sp>
        <p:nvSpPr>
          <p:cNvPr id="6" name="TextBox 5">
            <a:extLst>
              <a:ext uri="{FF2B5EF4-FFF2-40B4-BE49-F238E27FC236}">
                <a16:creationId xmlns:a16="http://schemas.microsoft.com/office/drawing/2014/main" id="{90671F68-5A53-1D4F-A1AF-3D241E73D5EF}"/>
              </a:ext>
            </a:extLst>
          </p:cNvPr>
          <p:cNvSpPr txBox="1"/>
          <p:nvPr/>
        </p:nvSpPr>
        <p:spPr>
          <a:xfrm>
            <a:off x="797664" y="3448176"/>
            <a:ext cx="2797561" cy="253916"/>
          </a:xfrm>
          <a:prstGeom prst="rect">
            <a:avLst/>
          </a:prstGeom>
          <a:noFill/>
        </p:spPr>
        <p:txBody>
          <a:bodyPr wrap="none" rtlCol="0">
            <a:spAutoFit/>
          </a:bodyPr>
          <a:lstStyle/>
          <a:p>
            <a:r>
              <a:rPr lang="en-TW" sz="1050" dirty="0"/>
              <a:t>Video Link: </a:t>
            </a:r>
            <a:r>
              <a:rPr lang="en-US" sz="1050" dirty="0">
                <a:hlinkClick r:id="rId3"/>
              </a:rPr>
              <a:t>https://</a:t>
            </a:r>
            <a:r>
              <a:rPr lang="en-US" sz="1050" dirty="0" err="1">
                <a:hlinkClick r:id="rId3"/>
              </a:rPr>
              <a:t>youtu.be</a:t>
            </a:r>
            <a:r>
              <a:rPr lang="en-US" sz="1050" dirty="0">
                <a:hlinkClick r:id="rId3"/>
              </a:rPr>
              <a:t>/GGL6AZpO7Ck</a:t>
            </a:r>
            <a:endParaRPr lang="en-TW" sz="1050" dirty="0"/>
          </a:p>
        </p:txBody>
      </p:sp>
      <p:sp>
        <p:nvSpPr>
          <p:cNvPr id="11" name="TextBox 10">
            <a:extLst>
              <a:ext uri="{FF2B5EF4-FFF2-40B4-BE49-F238E27FC236}">
                <a16:creationId xmlns:a16="http://schemas.microsoft.com/office/drawing/2014/main" id="{E90A3D70-91BB-C548-B8AB-11FB3F71DADD}"/>
              </a:ext>
            </a:extLst>
          </p:cNvPr>
          <p:cNvSpPr txBox="1"/>
          <p:nvPr/>
        </p:nvSpPr>
        <p:spPr>
          <a:xfrm>
            <a:off x="5175294" y="3941216"/>
            <a:ext cx="2658100" cy="253916"/>
          </a:xfrm>
          <a:prstGeom prst="rect">
            <a:avLst/>
          </a:prstGeom>
          <a:noFill/>
        </p:spPr>
        <p:txBody>
          <a:bodyPr wrap="none" rtlCol="0">
            <a:spAutoFit/>
          </a:bodyPr>
          <a:lstStyle/>
          <a:p>
            <a:r>
              <a:rPr lang="en-TW" sz="1050" dirty="0"/>
              <a:t>Video Link: </a:t>
            </a:r>
            <a:r>
              <a:rPr lang="en-US" sz="1050" dirty="0">
                <a:hlinkClick r:id="rId5"/>
              </a:rPr>
              <a:t>https://youtu.be/9pPS7iJ4grM</a:t>
            </a:r>
            <a:endParaRPr lang="en-TW" sz="1050" dirty="0"/>
          </a:p>
        </p:txBody>
      </p:sp>
    </p:spTree>
    <p:extLst>
      <p:ext uri="{BB962C8B-B14F-4D97-AF65-F5344CB8AC3E}">
        <p14:creationId xmlns:p14="http://schemas.microsoft.com/office/powerpoint/2010/main" val="352032702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B43FB24-C537-BF49-83A6-DA2836891DD2}"/>
              </a:ext>
            </a:extLst>
          </p:cNvPr>
          <p:cNvPicPr>
            <a:picLocks noChangeAspect="1"/>
          </p:cNvPicPr>
          <p:nvPr/>
        </p:nvPicPr>
        <p:blipFill>
          <a:blip r:embed="rId2"/>
          <a:stretch>
            <a:fillRect/>
          </a:stretch>
        </p:blipFill>
        <p:spPr>
          <a:xfrm>
            <a:off x="2071910" y="845728"/>
            <a:ext cx="5000177" cy="3239636"/>
          </a:xfrm>
          <a:prstGeom prst="rect">
            <a:avLst/>
          </a:prstGeom>
        </p:spPr>
      </p:pic>
      <p:sp>
        <p:nvSpPr>
          <p:cNvPr id="145410" name="Content Placeholder 2"/>
          <p:cNvSpPr>
            <a:spLocks noGrp="1"/>
          </p:cNvSpPr>
          <p:nvPr>
            <p:ph idx="1"/>
          </p:nvPr>
        </p:nvSpPr>
        <p:spPr>
          <a:xfrm>
            <a:off x="2155409" y="4191006"/>
            <a:ext cx="5216352" cy="952493"/>
          </a:xfrm>
        </p:spPr>
        <p:txBody>
          <a:bodyPr>
            <a:noAutofit/>
          </a:bodyPr>
          <a:lstStyle/>
          <a:p>
            <a:pPr marL="342900" lvl="1" indent="0">
              <a:lnSpc>
                <a:spcPct val="110000"/>
              </a:lnSpc>
              <a:buNone/>
            </a:pPr>
            <a:r>
              <a:rPr lang="en-US" altLang="zh-CN" dirty="0">
                <a:latin typeface="Hei" charset="-122"/>
                <a:ea typeface="Hei" charset="-122"/>
                <a:cs typeface="Hei" charset="-122"/>
              </a:rPr>
              <a:t>Category Theory for Beginners (</a:t>
            </a:r>
            <a:r>
              <a:rPr lang="en-US" altLang="zh-CN" dirty="0">
                <a:latin typeface="Hei" charset="-122"/>
                <a:ea typeface="Hei" charset="-122"/>
                <a:cs typeface="Hei" charset="-122"/>
                <a:hlinkClick r:id="rId3"/>
              </a:rPr>
              <a:t>video series</a:t>
            </a:r>
            <a:r>
              <a:rPr lang="en-US" altLang="zh-CN" dirty="0">
                <a:latin typeface="Hei" charset="-122"/>
                <a:ea typeface="Hei" charset="-122"/>
                <a:cs typeface="Hei" charset="-122"/>
              </a:rPr>
              <a:t>)</a:t>
            </a:r>
            <a:r>
              <a:rPr lang="en-US" altLang="zh-CN" dirty="0">
                <a:solidFill>
                  <a:schemeClr val="tx1"/>
                </a:solidFill>
                <a:latin typeface="Hei" charset="-122"/>
                <a:ea typeface="Hei" charset="-122"/>
                <a:cs typeface="Hei" charset="-122"/>
              </a:rPr>
              <a:t>			-Richard </a:t>
            </a:r>
            <a:r>
              <a:rPr lang="en-US" altLang="zh-CN" dirty="0" err="1">
                <a:solidFill>
                  <a:schemeClr val="tx1"/>
                </a:solidFill>
                <a:latin typeface="Hei" charset="-122"/>
                <a:ea typeface="Hei" charset="-122"/>
                <a:cs typeface="Hei" charset="-122"/>
              </a:rPr>
              <a:t>Southwell</a:t>
            </a:r>
            <a:endParaRPr lang="en-US" altLang="zh-CN" dirty="0">
              <a:solidFill>
                <a:schemeClr val="tx1"/>
              </a:solidFill>
              <a:latin typeface="Hei" charset="-122"/>
              <a:ea typeface="Hei" charset="-122"/>
              <a:cs typeface="Hei" charset="-122"/>
            </a:endParaRPr>
          </a:p>
        </p:txBody>
      </p:sp>
      <p:sp>
        <p:nvSpPr>
          <p:cNvPr id="13" name="文本框 12"/>
          <p:cNvSpPr txBox="1"/>
          <p:nvPr/>
        </p:nvSpPr>
        <p:spPr>
          <a:xfrm>
            <a:off x="703187" y="278421"/>
            <a:ext cx="7737625" cy="461665"/>
          </a:xfrm>
          <a:prstGeom prst="rect">
            <a:avLst/>
          </a:prstGeom>
          <a:noFill/>
        </p:spPr>
        <p:txBody>
          <a:bodyPr wrap="square" rtlCol="0">
            <a:spAutoFit/>
          </a:bodyPr>
          <a:lstStyle/>
          <a:p>
            <a:pPr lvl="1" algn="ctr"/>
            <a:r>
              <a:rPr lang="en-US" altLang="zh-TW" sz="2400" dirty="0">
                <a:solidFill>
                  <a:schemeClr val="tx1"/>
                </a:solidFill>
                <a:latin typeface="Hei" charset="-122"/>
                <a:ea typeface="Hei" charset="-122"/>
                <a:cs typeface="Hei" charset="-122"/>
              </a:rPr>
              <a:t>The Best One Hour Summary of Category Theory</a:t>
            </a:r>
            <a:endParaRPr lang="zh-CN" altLang="en-US" sz="975" dirty="0">
              <a:solidFill>
                <a:schemeClr val="tx1"/>
              </a:solidFill>
              <a:latin typeface="Hei" charset="-122"/>
              <a:ea typeface="Hei" charset="-122"/>
              <a:cs typeface="Hei" charset="-122"/>
            </a:endParaRPr>
          </a:p>
        </p:txBody>
      </p:sp>
    </p:spTree>
    <p:extLst>
      <p:ext uri="{BB962C8B-B14F-4D97-AF65-F5344CB8AC3E}">
        <p14:creationId xmlns:p14="http://schemas.microsoft.com/office/powerpoint/2010/main" val="347679622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800" dirty="0"/>
              <a:t>Higher Dimensional Structure </a:t>
            </a:r>
            <a:br>
              <a:rPr lang="en" sz="2800" dirty="0"/>
            </a:br>
            <a:r>
              <a:rPr lang="en" sz="2800" dirty="0"/>
              <a:t>denoted by Arrows</a:t>
            </a:r>
            <a:endParaRPr sz="2800" dirty="0"/>
          </a:p>
        </p:txBody>
      </p:sp>
      <p:sp>
        <p:nvSpPr>
          <p:cNvPr id="2" name="Slide Number Placeholder 1">
            <a:extLst>
              <a:ext uri="{FF2B5EF4-FFF2-40B4-BE49-F238E27FC236}">
                <a16:creationId xmlns:a16="http://schemas.microsoft.com/office/drawing/2014/main" id="{4C23C8AD-B4F8-5447-BB2D-554C9103C2C9}"/>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57</a:t>
            </a:fld>
            <a:endParaRPr kumimoji="0" lang="en" sz="1000" b="0" i="0" u="none" strike="noStrike" kern="0" cap="none" spc="0" normalizeH="0" baseline="0" noProof="0">
              <a:ln>
                <a:noFill/>
              </a:ln>
              <a:solidFill>
                <a:srgbClr val="595959"/>
              </a:solidFill>
              <a:effectLst/>
              <a:uLnTx/>
              <a:uFillTx/>
              <a:latin typeface="Arial"/>
              <a:cs typeface="Arial"/>
              <a:sym typeface="Arial"/>
            </a:endParaRPr>
          </a:p>
        </p:txBody>
      </p:sp>
      <p:pic>
        <p:nvPicPr>
          <p:cNvPr id="3" name="Picture 2">
            <a:hlinkClick r:id="rId3"/>
            <a:extLst>
              <a:ext uri="{FF2B5EF4-FFF2-40B4-BE49-F238E27FC236}">
                <a16:creationId xmlns:a16="http://schemas.microsoft.com/office/drawing/2014/main" id="{0D87A71C-F2D3-B545-AF98-7F1360491A5D}"/>
              </a:ext>
            </a:extLst>
          </p:cNvPr>
          <p:cNvPicPr>
            <a:picLocks noChangeAspect="1"/>
          </p:cNvPicPr>
          <p:nvPr/>
        </p:nvPicPr>
        <p:blipFill>
          <a:blip r:embed="rId4"/>
          <a:stretch>
            <a:fillRect/>
          </a:stretch>
        </p:blipFill>
        <p:spPr>
          <a:xfrm>
            <a:off x="233987" y="1354405"/>
            <a:ext cx="4192264" cy="2684651"/>
          </a:xfrm>
          <a:prstGeom prst="rect">
            <a:avLst/>
          </a:prstGeom>
        </p:spPr>
      </p:pic>
      <p:sp>
        <p:nvSpPr>
          <p:cNvPr id="4" name="TextBox 3">
            <a:extLst>
              <a:ext uri="{FF2B5EF4-FFF2-40B4-BE49-F238E27FC236}">
                <a16:creationId xmlns:a16="http://schemas.microsoft.com/office/drawing/2014/main" id="{839BB9DD-7873-4345-A089-AF32F0FFEFE2}"/>
              </a:ext>
            </a:extLst>
          </p:cNvPr>
          <p:cNvSpPr txBox="1"/>
          <p:nvPr/>
        </p:nvSpPr>
        <p:spPr>
          <a:xfrm>
            <a:off x="763023" y="4193625"/>
            <a:ext cx="3134191"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hlinkClick r:id="rId3"/>
              </a:rPr>
              <a:t>https://</a:t>
            </a:r>
            <a:r>
              <a:rPr kumimoji="0" lang="en-US" sz="1400" b="0" i="0" u="none" strike="noStrike" kern="0" cap="none" spc="0" normalizeH="0" baseline="0" noProof="0" dirty="0" err="1">
                <a:ln>
                  <a:noFill/>
                </a:ln>
                <a:solidFill>
                  <a:srgbClr val="000000"/>
                </a:solidFill>
                <a:effectLst/>
                <a:uLnTx/>
                <a:uFillTx/>
                <a:latin typeface="Arial"/>
                <a:cs typeface="Arial"/>
                <a:sym typeface="Arial"/>
                <a:hlinkClick r:id="rId3"/>
              </a:rPr>
              <a:t>youtu.be</a:t>
            </a:r>
            <a:r>
              <a:rPr kumimoji="0" lang="en-US" sz="1400" b="0" i="0" u="none" strike="noStrike" kern="0" cap="none" spc="0" normalizeH="0" baseline="0" noProof="0" dirty="0">
                <a:ln>
                  <a:noFill/>
                </a:ln>
                <a:solidFill>
                  <a:srgbClr val="000000"/>
                </a:solidFill>
                <a:effectLst/>
                <a:uLnTx/>
                <a:uFillTx/>
                <a:latin typeface="Arial"/>
                <a:cs typeface="Arial"/>
                <a:sym typeface="Arial"/>
                <a:hlinkClick r:id="rId3"/>
              </a:rPr>
              <a:t>/lmcT2mP2bfE?t=183</a:t>
            </a:r>
            <a:endParaRPr kumimoji="0" lang="en-TW" sz="1400" b="0" i="0" u="none" strike="noStrike" kern="0" cap="none" spc="0" normalizeH="0" baseline="0" noProof="0" dirty="0">
              <a:ln>
                <a:noFill/>
              </a:ln>
              <a:solidFill>
                <a:srgbClr val="000000"/>
              </a:solidFill>
              <a:effectLst/>
              <a:uLnTx/>
              <a:uFillTx/>
              <a:latin typeface="Arial"/>
              <a:cs typeface="Arial"/>
              <a:sym typeface="Arial"/>
            </a:endParaRPr>
          </a:p>
        </p:txBody>
      </p:sp>
      <p:pic>
        <p:nvPicPr>
          <p:cNvPr id="5" name="Picture 4">
            <a:hlinkClick r:id="rId5"/>
            <a:extLst>
              <a:ext uri="{FF2B5EF4-FFF2-40B4-BE49-F238E27FC236}">
                <a16:creationId xmlns:a16="http://schemas.microsoft.com/office/drawing/2014/main" id="{A959CD6E-7534-734C-A531-E20DD6A8846C}"/>
              </a:ext>
            </a:extLst>
          </p:cNvPr>
          <p:cNvPicPr>
            <a:picLocks noChangeAspect="1"/>
          </p:cNvPicPr>
          <p:nvPr/>
        </p:nvPicPr>
        <p:blipFill>
          <a:blip r:embed="rId6"/>
          <a:stretch>
            <a:fillRect/>
          </a:stretch>
        </p:blipFill>
        <p:spPr>
          <a:xfrm>
            <a:off x="4717751" y="1354405"/>
            <a:ext cx="4192264" cy="2684651"/>
          </a:xfrm>
          <a:prstGeom prst="rect">
            <a:avLst/>
          </a:prstGeom>
        </p:spPr>
      </p:pic>
      <p:sp>
        <p:nvSpPr>
          <p:cNvPr id="9" name="TextBox 8">
            <a:extLst>
              <a:ext uri="{FF2B5EF4-FFF2-40B4-BE49-F238E27FC236}">
                <a16:creationId xmlns:a16="http://schemas.microsoft.com/office/drawing/2014/main" id="{9F1A895A-C8D3-7641-8D47-71963317B4A5}"/>
              </a:ext>
            </a:extLst>
          </p:cNvPr>
          <p:cNvSpPr txBox="1"/>
          <p:nvPr/>
        </p:nvSpPr>
        <p:spPr>
          <a:xfrm>
            <a:off x="5246786" y="4193624"/>
            <a:ext cx="3134191"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hlinkClick r:id="rId5"/>
              </a:rPr>
              <a:t>https://</a:t>
            </a:r>
            <a:r>
              <a:rPr kumimoji="0" lang="en-US" sz="1400" b="0" i="0" u="none" strike="noStrike" kern="0" cap="none" spc="0" normalizeH="0" baseline="0" noProof="0" dirty="0" err="1">
                <a:ln>
                  <a:noFill/>
                </a:ln>
                <a:solidFill>
                  <a:srgbClr val="000000"/>
                </a:solidFill>
                <a:effectLst/>
                <a:uLnTx/>
                <a:uFillTx/>
                <a:latin typeface="Arial"/>
                <a:cs typeface="Arial"/>
                <a:sym typeface="Arial"/>
                <a:hlinkClick r:id="rId5"/>
              </a:rPr>
              <a:t>youtu.be</a:t>
            </a:r>
            <a:r>
              <a:rPr kumimoji="0" lang="en-US" sz="1400" b="0" i="0" u="none" strike="noStrike" kern="0" cap="none" spc="0" normalizeH="0" baseline="0" noProof="0" dirty="0">
                <a:ln>
                  <a:noFill/>
                </a:ln>
                <a:solidFill>
                  <a:srgbClr val="000000"/>
                </a:solidFill>
                <a:effectLst/>
                <a:uLnTx/>
                <a:uFillTx/>
                <a:latin typeface="Arial"/>
                <a:cs typeface="Arial"/>
                <a:sym typeface="Arial"/>
                <a:hlinkClick r:id="rId5"/>
              </a:rPr>
              <a:t>/lmcT2mP2bfE?t=481</a:t>
            </a:r>
            <a:endParaRPr kumimoji="0" lang="en-TW" sz="1400" b="0" i="0" u="none" strike="noStrike" kern="0" cap="none" spc="0" normalizeH="0" baseline="0" noProof="0" dirty="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35987193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800" dirty="0"/>
              <a:t>The Idea of Multiplication</a:t>
            </a:r>
            <a:br>
              <a:rPr lang="en" sz="2800" dirty="0"/>
            </a:br>
            <a:r>
              <a:rPr lang="en" sz="2800" dirty="0"/>
              <a:t>expressed in Arrows</a:t>
            </a:r>
            <a:endParaRPr sz="2800" dirty="0"/>
          </a:p>
        </p:txBody>
      </p:sp>
      <p:sp>
        <p:nvSpPr>
          <p:cNvPr id="2" name="Slide Number Placeholder 1">
            <a:extLst>
              <a:ext uri="{FF2B5EF4-FFF2-40B4-BE49-F238E27FC236}">
                <a16:creationId xmlns:a16="http://schemas.microsoft.com/office/drawing/2014/main" id="{4C23C8AD-B4F8-5447-BB2D-554C9103C2C9}"/>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58</a:t>
            </a:fld>
            <a:endParaRPr kumimoji="0" lang="en" sz="1000" b="0" i="0" u="none" strike="noStrike" kern="0" cap="none" spc="0" normalizeH="0" baseline="0" noProof="0">
              <a:ln>
                <a:noFill/>
              </a:ln>
              <a:solidFill>
                <a:srgbClr val="595959"/>
              </a:solidFill>
              <a:effectLst/>
              <a:uLnTx/>
              <a:uFillTx/>
              <a:latin typeface="Arial"/>
              <a:cs typeface="Arial"/>
              <a:sym typeface="Arial"/>
            </a:endParaRPr>
          </a:p>
        </p:txBody>
      </p:sp>
      <p:pic>
        <p:nvPicPr>
          <p:cNvPr id="4" name="Picture 3">
            <a:hlinkClick r:id="rId3"/>
            <a:extLst>
              <a:ext uri="{FF2B5EF4-FFF2-40B4-BE49-F238E27FC236}">
                <a16:creationId xmlns:a16="http://schemas.microsoft.com/office/drawing/2014/main" id="{D3133B62-81E3-E147-875A-BC203B6C69B0}"/>
              </a:ext>
            </a:extLst>
          </p:cNvPr>
          <p:cNvPicPr>
            <a:picLocks noChangeAspect="1"/>
          </p:cNvPicPr>
          <p:nvPr/>
        </p:nvPicPr>
        <p:blipFill>
          <a:blip r:embed="rId4"/>
          <a:stretch>
            <a:fillRect/>
          </a:stretch>
        </p:blipFill>
        <p:spPr>
          <a:xfrm>
            <a:off x="4839984" y="1818289"/>
            <a:ext cx="3742690" cy="2396753"/>
          </a:xfrm>
          <a:prstGeom prst="rect">
            <a:avLst/>
          </a:prstGeom>
        </p:spPr>
      </p:pic>
      <p:pic>
        <p:nvPicPr>
          <p:cNvPr id="5" name="Picture 4">
            <a:hlinkClick r:id="rId5"/>
            <a:extLst>
              <a:ext uri="{FF2B5EF4-FFF2-40B4-BE49-F238E27FC236}">
                <a16:creationId xmlns:a16="http://schemas.microsoft.com/office/drawing/2014/main" id="{625548EA-0FB0-DE4C-A86E-95DB7BD1838B}"/>
              </a:ext>
            </a:extLst>
          </p:cNvPr>
          <p:cNvPicPr>
            <a:picLocks noChangeAspect="1"/>
          </p:cNvPicPr>
          <p:nvPr/>
        </p:nvPicPr>
        <p:blipFill>
          <a:blip r:embed="rId6"/>
          <a:stretch>
            <a:fillRect/>
          </a:stretch>
        </p:blipFill>
        <p:spPr>
          <a:xfrm>
            <a:off x="561326" y="1818289"/>
            <a:ext cx="3742691" cy="2396753"/>
          </a:xfrm>
          <a:prstGeom prst="rect">
            <a:avLst/>
          </a:prstGeom>
        </p:spPr>
      </p:pic>
      <p:sp>
        <p:nvSpPr>
          <p:cNvPr id="6" name="TextBox 5">
            <a:extLst>
              <a:ext uri="{FF2B5EF4-FFF2-40B4-BE49-F238E27FC236}">
                <a16:creationId xmlns:a16="http://schemas.microsoft.com/office/drawing/2014/main" id="{D0BA8213-EB94-744F-B107-3F54B0B345C0}"/>
              </a:ext>
            </a:extLst>
          </p:cNvPr>
          <p:cNvSpPr txBox="1"/>
          <p:nvPr/>
        </p:nvSpPr>
        <p:spPr>
          <a:xfrm>
            <a:off x="865575" y="4355440"/>
            <a:ext cx="3134191"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hlinkClick r:id="rId5"/>
              </a:rPr>
              <a:t>https://</a:t>
            </a:r>
            <a:r>
              <a:rPr kumimoji="0" lang="en-US" sz="1400" b="0" i="0" u="none" strike="noStrike" kern="0" cap="none" spc="0" normalizeH="0" baseline="0" noProof="0" dirty="0" err="1">
                <a:ln>
                  <a:noFill/>
                </a:ln>
                <a:solidFill>
                  <a:srgbClr val="000000"/>
                </a:solidFill>
                <a:effectLst/>
                <a:uLnTx/>
                <a:uFillTx/>
                <a:latin typeface="Arial"/>
                <a:cs typeface="Arial"/>
                <a:sym typeface="Arial"/>
                <a:hlinkClick r:id="rId5"/>
              </a:rPr>
              <a:t>youtu.be</a:t>
            </a:r>
            <a:r>
              <a:rPr kumimoji="0" lang="en-US" sz="1400" b="0" i="0" u="none" strike="noStrike" kern="0" cap="none" spc="0" normalizeH="0" baseline="0" noProof="0" dirty="0">
                <a:ln>
                  <a:noFill/>
                </a:ln>
                <a:solidFill>
                  <a:srgbClr val="000000"/>
                </a:solidFill>
                <a:effectLst/>
                <a:uLnTx/>
                <a:uFillTx/>
                <a:latin typeface="Arial"/>
                <a:cs typeface="Arial"/>
                <a:sym typeface="Arial"/>
                <a:hlinkClick r:id="rId5"/>
              </a:rPr>
              <a:t>/lmcT2mP2bfE?t=967</a:t>
            </a:r>
            <a:endParaRPr kumimoji="0" lang="en-TW"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7" name="TextBox 6">
            <a:extLst>
              <a:ext uri="{FF2B5EF4-FFF2-40B4-BE49-F238E27FC236}">
                <a16:creationId xmlns:a16="http://schemas.microsoft.com/office/drawing/2014/main" id="{4432C373-D5D4-4D41-8267-47F19E60D368}"/>
              </a:ext>
            </a:extLst>
          </p:cNvPr>
          <p:cNvSpPr txBox="1"/>
          <p:nvPr/>
        </p:nvSpPr>
        <p:spPr>
          <a:xfrm>
            <a:off x="5144236" y="4355440"/>
            <a:ext cx="3233578"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hlinkClick r:id="rId3"/>
              </a:rPr>
              <a:t>https://</a:t>
            </a:r>
            <a:r>
              <a:rPr kumimoji="0" lang="en-US" sz="1400" b="0" i="0" u="none" strike="noStrike" kern="0" cap="none" spc="0" normalizeH="0" baseline="0" noProof="0" dirty="0" err="1">
                <a:ln>
                  <a:noFill/>
                </a:ln>
                <a:solidFill>
                  <a:srgbClr val="000000"/>
                </a:solidFill>
                <a:effectLst/>
                <a:uLnTx/>
                <a:uFillTx/>
                <a:latin typeface="Arial"/>
                <a:cs typeface="Arial"/>
                <a:sym typeface="Arial"/>
                <a:hlinkClick r:id="rId3"/>
              </a:rPr>
              <a:t>youtu.be</a:t>
            </a:r>
            <a:r>
              <a:rPr kumimoji="0" lang="en-US" sz="1400" b="0" i="0" u="none" strike="noStrike" kern="0" cap="none" spc="0" normalizeH="0" baseline="0" noProof="0" dirty="0">
                <a:ln>
                  <a:noFill/>
                </a:ln>
                <a:solidFill>
                  <a:srgbClr val="000000"/>
                </a:solidFill>
                <a:effectLst/>
                <a:uLnTx/>
                <a:uFillTx/>
                <a:latin typeface="Arial"/>
                <a:cs typeface="Arial"/>
                <a:sym typeface="Arial"/>
                <a:hlinkClick r:id="rId3"/>
              </a:rPr>
              <a:t>/lmcT2mP2bfE?t=1021</a:t>
            </a:r>
            <a:endParaRPr kumimoji="0" lang="en-TW" sz="1400" b="0" i="0" u="none" strike="noStrike" kern="0" cap="none" spc="0" normalizeH="0" baseline="0" noProof="0" dirty="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334502129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DA4776-6B82-E44C-909B-B9DF32C44997}"/>
              </a:ext>
            </a:extLst>
          </p:cNvPr>
          <p:cNvSpPr>
            <a:spLocks noGrp="1"/>
          </p:cNvSpPr>
          <p:nvPr>
            <p:ph type="title"/>
          </p:nvPr>
        </p:nvSpPr>
        <p:spPr>
          <a:xfrm>
            <a:off x="311700" y="537950"/>
            <a:ext cx="8520600" cy="841800"/>
          </a:xfrm>
        </p:spPr>
        <p:txBody>
          <a:bodyPr/>
          <a:lstStyle/>
          <a:p>
            <a:r>
              <a:rPr lang="en-TW" dirty="0"/>
              <a:t>The World According to Category Theory</a:t>
            </a:r>
          </a:p>
        </p:txBody>
      </p:sp>
      <p:sp>
        <p:nvSpPr>
          <p:cNvPr id="3" name="Slide Number Placeholder 2">
            <a:extLst>
              <a:ext uri="{FF2B5EF4-FFF2-40B4-BE49-F238E27FC236}">
                <a16:creationId xmlns:a16="http://schemas.microsoft.com/office/drawing/2014/main" id="{0764B40E-11B1-C640-BD54-E11890817DA8}"/>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59</a:t>
            </a:fld>
            <a:endParaRPr kumimoji="0" lang="en" sz="1000" b="0" i="0" u="none" strike="noStrike" kern="0" cap="none" spc="0" normalizeH="0" baseline="0" noProof="0" dirty="0">
              <a:ln>
                <a:noFill/>
              </a:ln>
              <a:solidFill>
                <a:srgbClr val="595959"/>
              </a:solidFill>
              <a:effectLst/>
              <a:uLnTx/>
              <a:uFillTx/>
              <a:latin typeface="Arial"/>
              <a:cs typeface="Arial"/>
              <a:sym typeface="Arial"/>
            </a:endParaRPr>
          </a:p>
        </p:txBody>
      </p:sp>
      <p:pic>
        <p:nvPicPr>
          <p:cNvPr id="4" name="Picture 3">
            <a:hlinkClick r:id="rId2"/>
            <a:extLst>
              <a:ext uri="{FF2B5EF4-FFF2-40B4-BE49-F238E27FC236}">
                <a16:creationId xmlns:a16="http://schemas.microsoft.com/office/drawing/2014/main" id="{FD3DB2EE-205C-0547-A55C-342E9ACADDDB}"/>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3710947" y="1379750"/>
            <a:ext cx="1722105" cy="1727200"/>
          </a:xfrm>
          <a:prstGeom prst="rect">
            <a:avLst/>
          </a:prstGeom>
        </p:spPr>
      </p:pic>
      <p:sp>
        <p:nvSpPr>
          <p:cNvPr id="5" name="TextBox 4">
            <a:extLst>
              <a:ext uri="{FF2B5EF4-FFF2-40B4-BE49-F238E27FC236}">
                <a16:creationId xmlns:a16="http://schemas.microsoft.com/office/drawing/2014/main" id="{3DC2614C-EB12-8149-A8D8-FEA016DF08CC}"/>
              </a:ext>
            </a:extLst>
          </p:cNvPr>
          <p:cNvSpPr txBox="1"/>
          <p:nvPr/>
        </p:nvSpPr>
        <p:spPr>
          <a:xfrm>
            <a:off x="5433052" y="1959940"/>
            <a:ext cx="3118161" cy="52322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400" b="0" i="0" u="none" strike="noStrike" kern="0" cap="none" spc="0" normalizeH="0" baseline="0" noProof="0" dirty="0">
                <a:ln>
                  <a:noFill/>
                </a:ln>
                <a:solidFill>
                  <a:srgbClr val="000000"/>
                </a:solidFill>
                <a:effectLst/>
                <a:uLnTx/>
                <a:uFillTx/>
                <a:latin typeface="Arial"/>
                <a:cs typeface="Arial"/>
                <a:sym typeface="Arial"/>
              </a:rPr>
              <a:t>Find an image that shows arrow that </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400" b="0" i="0" u="none" strike="noStrike" kern="0" cap="none" spc="0" normalizeH="0" baseline="0" noProof="0" dirty="0">
                <a:ln>
                  <a:noFill/>
                </a:ln>
                <a:solidFill>
                  <a:srgbClr val="000000"/>
                </a:solidFill>
                <a:effectLst/>
                <a:uLnTx/>
                <a:uFillTx/>
                <a:latin typeface="Arial"/>
                <a:cs typeface="Arial"/>
                <a:sym typeface="Arial"/>
              </a:rPr>
              <a:t>points to another arrow</a:t>
            </a:r>
          </a:p>
        </p:txBody>
      </p:sp>
      <p:sp>
        <p:nvSpPr>
          <p:cNvPr id="6" name="TextBox 5">
            <a:extLst>
              <a:ext uri="{FF2B5EF4-FFF2-40B4-BE49-F238E27FC236}">
                <a16:creationId xmlns:a16="http://schemas.microsoft.com/office/drawing/2014/main" id="{E24AA0BE-3F3E-8846-A7EA-0D0A7BFBCA85}"/>
              </a:ext>
            </a:extLst>
          </p:cNvPr>
          <p:cNvSpPr txBox="1"/>
          <p:nvPr/>
        </p:nvSpPr>
        <p:spPr>
          <a:xfrm>
            <a:off x="576353" y="3504481"/>
            <a:ext cx="7991290" cy="83099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2400" b="0" i="0" u="none" strike="noStrike" kern="0" cap="none" spc="0" normalizeH="0" baseline="0" noProof="0" dirty="0">
                <a:ln>
                  <a:noFill/>
                </a:ln>
                <a:solidFill>
                  <a:srgbClr val="000000"/>
                </a:solidFill>
                <a:effectLst/>
                <a:uLnTx/>
                <a:uFillTx/>
                <a:latin typeface="Arial"/>
                <a:cs typeface="Arial"/>
                <a:sym typeface="Arial"/>
              </a:rPr>
              <a:t>A mathematical foundation based on one notation: arrow!</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2400" b="0" i="0" u="none" strike="noStrike" kern="0" cap="none" spc="0" normalizeH="0" baseline="0" noProof="0" dirty="0">
                <a:ln>
                  <a:noFill/>
                </a:ln>
                <a:solidFill>
                  <a:srgbClr val="000000"/>
                </a:solidFill>
                <a:effectLst/>
                <a:uLnTx/>
                <a:uFillTx/>
                <a:latin typeface="Arial"/>
                <a:cs typeface="Arial"/>
                <a:sym typeface="Arial"/>
              </a:rPr>
              <a:t>Also known as the arrow chasing computation.</a:t>
            </a:r>
          </a:p>
        </p:txBody>
      </p:sp>
    </p:spTree>
    <p:extLst>
      <p:ext uri="{BB962C8B-B14F-4D97-AF65-F5344CB8AC3E}">
        <p14:creationId xmlns:p14="http://schemas.microsoft.com/office/powerpoint/2010/main" val="20925555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Homeomorphisms</a:t>
            </a: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a:t>
            </a:fld>
            <a:endParaRPr lang="en" dirty="0"/>
          </a:p>
        </p:txBody>
      </p:sp>
      <p:sp>
        <p:nvSpPr>
          <p:cNvPr id="25" name="TextBox 24">
            <a:extLst>
              <a:ext uri="{FF2B5EF4-FFF2-40B4-BE49-F238E27FC236}">
                <a16:creationId xmlns:a16="http://schemas.microsoft.com/office/drawing/2014/main" id="{28B15229-F69A-A940-97C0-41D28CE735A9}"/>
              </a:ext>
            </a:extLst>
          </p:cNvPr>
          <p:cNvSpPr txBox="1"/>
          <p:nvPr/>
        </p:nvSpPr>
        <p:spPr>
          <a:xfrm>
            <a:off x="2387748" y="4653819"/>
            <a:ext cx="4602542" cy="307777"/>
          </a:xfrm>
          <a:prstGeom prst="rect">
            <a:avLst/>
          </a:prstGeom>
          <a:noFill/>
        </p:spPr>
        <p:txBody>
          <a:bodyPr wrap="none" rtlCol="0">
            <a:spAutoFit/>
          </a:bodyPr>
          <a:lstStyle/>
          <a:p>
            <a:r>
              <a:rPr lang="en-TW" dirty="0"/>
              <a:t>Image and Text Source: </a:t>
            </a:r>
            <a:r>
              <a:rPr lang="en-US" dirty="0">
                <a:hlinkClick r:id="rId3"/>
              </a:rPr>
              <a:t>https://youtu.be/VOKgMJEc_ro</a:t>
            </a:r>
            <a:endParaRPr lang="en-TW" dirty="0"/>
          </a:p>
        </p:txBody>
      </p:sp>
      <p:sp>
        <p:nvSpPr>
          <p:cNvPr id="3" name="TextBox 2">
            <a:extLst>
              <a:ext uri="{FF2B5EF4-FFF2-40B4-BE49-F238E27FC236}">
                <a16:creationId xmlns:a16="http://schemas.microsoft.com/office/drawing/2014/main" id="{7A5CB61B-129F-E444-A696-404C56469BB9}"/>
              </a:ext>
            </a:extLst>
          </p:cNvPr>
          <p:cNvSpPr txBox="1"/>
          <p:nvPr/>
        </p:nvSpPr>
        <p:spPr>
          <a:xfrm>
            <a:off x="2682911" y="3756443"/>
            <a:ext cx="3949002" cy="738664"/>
          </a:xfrm>
          <a:prstGeom prst="rect">
            <a:avLst/>
          </a:prstGeom>
          <a:noFill/>
        </p:spPr>
        <p:txBody>
          <a:bodyPr wrap="square" rtlCol="0">
            <a:spAutoFit/>
          </a:bodyPr>
          <a:lstStyle/>
          <a:p>
            <a:r>
              <a:rPr lang="en-US" dirty="0"/>
              <a:t>The two dashed </a:t>
            </a:r>
            <a:r>
              <a:rPr lang="en-US" dirty="0">
                <a:hlinkClick r:id="rId4" tooltip="Path (topology)"/>
              </a:rPr>
              <a:t>paths</a:t>
            </a:r>
            <a:r>
              <a:rPr lang="en-US" dirty="0"/>
              <a:t> shown above are homotopic relative to their endpoints. The animation represents one possible </a:t>
            </a:r>
            <a:r>
              <a:rPr lang="en-US" dirty="0" err="1"/>
              <a:t>homotopy</a:t>
            </a:r>
            <a:r>
              <a:rPr lang="en-US" dirty="0"/>
              <a:t>.</a:t>
            </a:r>
            <a:endParaRPr lang="en-TW" dirty="0"/>
          </a:p>
        </p:txBody>
      </p:sp>
      <p:pic>
        <p:nvPicPr>
          <p:cNvPr id="5" name="Picture 4">
            <a:hlinkClick r:id="rId3"/>
            <a:extLst>
              <a:ext uri="{FF2B5EF4-FFF2-40B4-BE49-F238E27FC236}">
                <a16:creationId xmlns:a16="http://schemas.microsoft.com/office/drawing/2014/main" id="{37AAC589-AA98-514E-9D22-450D69EB01F6}"/>
              </a:ext>
            </a:extLst>
          </p:cNvPr>
          <p:cNvPicPr>
            <a:picLocks noChangeAspect="1"/>
          </p:cNvPicPr>
          <p:nvPr/>
        </p:nvPicPr>
        <p:blipFill>
          <a:blip r:embed="rId5"/>
          <a:stretch>
            <a:fillRect/>
          </a:stretch>
        </p:blipFill>
        <p:spPr>
          <a:xfrm>
            <a:off x="1874977" y="1017725"/>
            <a:ext cx="5626797" cy="3556738"/>
          </a:xfrm>
          <a:prstGeom prst="rect">
            <a:avLst/>
          </a:prstGeom>
        </p:spPr>
      </p:pic>
    </p:spTree>
    <p:extLst>
      <p:ext uri="{BB962C8B-B14F-4D97-AF65-F5344CB8AC3E}">
        <p14:creationId xmlns:p14="http://schemas.microsoft.com/office/powerpoint/2010/main" val="61501100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The Types of Arrows</a:t>
            </a:r>
            <a:endParaRPr dirty="0"/>
          </a:p>
        </p:txBody>
      </p:sp>
      <p:sp>
        <p:nvSpPr>
          <p:cNvPr id="2" name="Slide Number Placeholder 1">
            <a:extLst>
              <a:ext uri="{FF2B5EF4-FFF2-40B4-BE49-F238E27FC236}">
                <a16:creationId xmlns:a16="http://schemas.microsoft.com/office/drawing/2014/main" id="{4C23C8AD-B4F8-5447-BB2D-554C9103C2C9}"/>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60</a:t>
            </a:fld>
            <a:endParaRPr kumimoji="0" lang="en" sz="1000" b="0" i="0" u="none" strike="noStrike" kern="0" cap="none" spc="0" normalizeH="0" baseline="0" noProof="0">
              <a:ln>
                <a:noFill/>
              </a:ln>
              <a:solidFill>
                <a:srgbClr val="595959"/>
              </a:solidFill>
              <a:effectLst/>
              <a:uLnTx/>
              <a:uFillTx/>
              <a:latin typeface="Arial"/>
              <a:cs typeface="Arial"/>
              <a:sym typeface="Arial"/>
            </a:endParaRPr>
          </a:p>
        </p:txBody>
      </p:sp>
      <p:sp>
        <p:nvSpPr>
          <p:cNvPr id="3" name="TextBox 2">
            <a:extLst>
              <a:ext uri="{FF2B5EF4-FFF2-40B4-BE49-F238E27FC236}">
                <a16:creationId xmlns:a16="http://schemas.microsoft.com/office/drawing/2014/main" id="{AE036F0B-583C-AE4A-B0A8-EF517D4DE9A9}"/>
              </a:ext>
            </a:extLst>
          </p:cNvPr>
          <p:cNvSpPr txBox="1"/>
          <p:nvPr/>
        </p:nvSpPr>
        <p:spPr>
          <a:xfrm>
            <a:off x="1896427" y="4355440"/>
            <a:ext cx="5351145"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400" b="0" i="0" u="none" strike="noStrike" kern="0" cap="none" spc="0" normalizeH="0" baseline="0" noProof="0" dirty="0">
                <a:ln>
                  <a:noFill/>
                </a:ln>
                <a:solidFill>
                  <a:srgbClr val="000000"/>
                </a:solidFill>
                <a:effectLst/>
                <a:uLnTx/>
                <a:uFillTx/>
                <a:latin typeface="Arial"/>
                <a:cs typeface="Arial"/>
                <a:sym typeface="Arial"/>
              </a:rPr>
              <a:t>If</a:t>
            </a:r>
            <a:r>
              <a:rPr kumimoji="0" lang="zh-CN" altLang="en-US" sz="1400" b="0" i="0" u="none" strike="noStrike" kern="0" cap="none" spc="0" normalizeH="0" baseline="0" noProof="0" dirty="0">
                <a:ln>
                  <a:noFill/>
                </a:ln>
                <a:solidFill>
                  <a:srgbClr val="000000"/>
                </a:solidFill>
                <a:effectLst/>
                <a:uLnTx/>
                <a:uFillTx/>
                <a:latin typeface="Arial"/>
                <a:cs typeface="Arial"/>
                <a:sym typeface="Arial"/>
              </a:rPr>
              <a:t> </a:t>
            </a:r>
            <a:r>
              <a:rPr kumimoji="0" lang="en-US" altLang="zh-CN" sz="1400" b="0" i="0" u="none" strike="noStrike" kern="0" cap="none" spc="0" normalizeH="0" baseline="0" noProof="0" dirty="0">
                <a:ln>
                  <a:noFill/>
                </a:ln>
                <a:solidFill>
                  <a:srgbClr val="000000"/>
                </a:solidFill>
                <a:effectLst/>
                <a:uLnTx/>
                <a:uFillTx/>
                <a:latin typeface="Arial"/>
                <a:cs typeface="Arial"/>
                <a:sym typeface="Arial"/>
              </a:rPr>
              <a:t>it looks like a pig, walks like a pig, and taste like a pig, it is a pig.</a:t>
            </a:r>
            <a:endParaRPr kumimoji="0" lang="en-TW" sz="1400" b="0" i="0" u="none" strike="noStrike" kern="0" cap="none" spc="0" normalizeH="0" baseline="0" noProof="0" dirty="0">
              <a:ln>
                <a:noFill/>
              </a:ln>
              <a:solidFill>
                <a:srgbClr val="000000"/>
              </a:solidFill>
              <a:effectLst/>
              <a:uLnTx/>
              <a:uFillTx/>
              <a:latin typeface="Arial"/>
              <a:cs typeface="Arial"/>
              <a:sym typeface="Arial"/>
            </a:endParaRPr>
          </a:p>
        </p:txBody>
      </p:sp>
      <p:pic>
        <p:nvPicPr>
          <p:cNvPr id="4" name="Picture 3">
            <a:extLst>
              <a:ext uri="{FF2B5EF4-FFF2-40B4-BE49-F238E27FC236}">
                <a16:creationId xmlns:a16="http://schemas.microsoft.com/office/drawing/2014/main" id="{A88E702B-0287-4E47-B706-26F18D8484DD}"/>
              </a:ext>
            </a:extLst>
          </p:cNvPr>
          <p:cNvPicPr>
            <a:picLocks noChangeAspect="1"/>
          </p:cNvPicPr>
          <p:nvPr/>
        </p:nvPicPr>
        <p:blipFill>
          <a:blip r:embed="rId3"/>
          <a:stretch>
            <a:fillRect/>
          </a:stretch>
        </p:blipFill>
        <p:spPr>
          <a:xfrm>
            <a:off x="353863" y="1517665"/>
            <a:ext cx="1654800" cy="2108170"/>
          </a:xfrm>
          <a:prstGeom prst="rect">
            <a:avLst/>
          </a:prstGeom>
        </p:spPr>
      </p:pic>
      <p:pic>
        <p:nvPicPr>
          <p:cNvPr id="5" name="Picture 4">
            <a:extLst>
              <a:ext uri="{FF2B5EF4-FFF2-40B4-BE49-F238E27FC236}">
                <a16:creationId xmlns:a16="http://schemas.microsoft.com/office/drawing/2014/main" id="{811C1994-0184-6441-81CE-3A795455AF96}"/>
              </a:ext>
            </a:extLst>
          </p:cNvPr>
          <p:cNvPicPr>
            <a:picLocks noChangeAspect="1"/>
          </p:cNvPicPr>
          <p:nvPr/>
        </p:nvPicPr>
        <p:blipFill>
          <a:blip r:embed="rId4"/>
          <a:stretch>
            <a:fillRect/>
          </a:stretch>
        </p:blipFill>
        <p:spPr>
          <a:xfrm>
            <a:off x="2120899" y="1406755"/>
            <a:ext cx="4902200" cy="2717800"/>
          </a:xfrm>
          <a:prstGeom prst="rect">
            <a:avLst/>
          </a:prstGeom>
        </p:spPr>
      </p:pic>
      <p:pic>
        <p:nvPicPr>
          <p:cNvPr id="6" name="Picture 5">
            <a:extLst>
              <a:ext uri="{FF2B5EF4-FFF2-40B4-BE49-F238E27FC236}">
                <a16:creationId xmlns:a16="http://schemas.microsoft.com/office/drawing/2014/main" id="{852C1641-7D19-5049-B75E-BA278B19C91B}"/>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247572" y="1517665"/>
            <a:ext cx="1600625" cy="1580985"/>
          </a:xfrm>
          <a:prstGeom prst="rect">
            <a:avLst/>
          </a:prstGeom>
        </p:spPr>
      </p:pic>
    </p:spTree>
    <p:extLst>
      <p:ext uri="{BB962C8B-B14F-4D97-AF65-F5344CB8AC3E}">
        <p14:creationId xmlns:p14="http://schemas.microsoft.com/office/powerpoint/2010/main" val="378361363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Vertical Composition</a:t>
            </a:r>
            <a:endParaRPr dirty="0"/>
          </a:p>
        </p:txBody>
      </p:sp>
      <p:sp>
        <p:nvSpPr>
          <p:cNvPr id="2" name="Slide Number Placeholder 1">
            <a:extLst>
              <a:ext uri="{FF2B5EF4-FFF2-40B4-BE49-F238E27FC236}">
                <a16:creationId xmlns:a16="http://schemas.microsoft.com/office/drawing/2014/main" id="{4C23C8AD-B4F8-5447-BB2D-554C9103C2C9}"/>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61</a:t>
            </a:fld>
            <a:endParaRPr kumimoji="0" lang="en" sz="1000" b="0" i="0" u="none" strike="noStrike" kern="0" cap="none" spc="0" normalizeH="0" baseline="0" noProof="0">
              <a:ln>
                <a:noFill/>
              </a:ln>
              <a:solidFill>
                <a:srgbClr val="595959"/>
              </a:solidFill>
              <a:effectLst/>
              <a:uLnTx/>
              <a:uFillTx/>
              <a:latin typeface="Arial"/>
              <a:cs typeface="Arial"/>
              <a:sym typeface="Arial"/>
            </a:endParaRPr>
          </a:p>
        </p:txBody>
      </p:sp>
      <p:sp>
        <p:nvSpPr>
          <p:cNvPr id="3" name="TextBox 2">
            <a:extLst>
              <a:ext uri="{FF2B5EF4-FFF2-40B4-BE49-F238E27FC236}">
                <a16:creationId xmlns:a16="http://schemas.microsoft.com/office/drawing/2014/main" id="{AE036F0B-583C-AE4A-B0A8-EF517D4DE9A9}"/>
              </a:ext>
            </a:extLst>
          </p:cNvPr>
          <p:cNvSpPr txBox="1"/>
          <p:nvPr/>
        </p:nvSpPr>
        <p:spPr>
          <a:xfrm>
            <a:off x="2585717" y="4467178"/>
            <a:ext cx="3972562"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Page. 175 of Category Theory for Programmers</a:t>
            </a:r>
            <a:endParaRPr kumimoji="0" lang="en-TW" sz="1400" b="0" i="0" u="none" strike="noStrike" kern="0" cap="none" spc="0" normalizeH="0" baseline="0" noProof="0" dirty="0">
              <a:ln>
                <a:noFill/>
              </a:ln>
              <a:solidFill>
                <a:srgbClr val="000000"/>
              </a:solidFill>
              <a:effectLst/>
              <a:uLnTx/>
              <a:uFillTx/>
              <a:latin typeface="Arial"/>
              <a:cs typeface="Arial"/>
              <a:sym typeface="Arial"/>
            </a:endParaRPr>
          </a:p>
        </p:txBody>
      </p:sp>
      <p:pic>
        <p:nvPicPr>
          <p:cNvPr id="4" name="Picture 3">
            <a:extLst>
              <a:ext uri="{FF2B5EF4-FFF2-40B4-BE49-F238E27FC236}">
                <a16:creationId xmlns:a16="http://schemas.microsoft.com/office/drawing/2014/main" id="{A88E702B-0287-4E47-B706-26F18D8484DD}"/>
              </a:ext>
            </a:extLst>
          </p:cNvPr>
          <p:cNvPicPr>
            <a:picLocks noChangeAspect="1"/>
          </p:cNvPicPr>
          <p:nvPr/>
        </p:nvPicPr>
        <p:blipFill>
          <a:blip r:embed="rId3"/>
          <a:stretch>
            <a:fillRect/>
          </a:stretch>
        </p:blipFill>
        <p:spPr>
          <a:xfrm>
            <a:off x="353863" y="1517665"/>
            <a:ext cx="1654800" cy="2108170"/>
          </a:xfrm>
          <a:prstGeom prst="rect">
            <a:avLst/>
          </a:prstGeom>
        </p:spPr>
      </p:pic>
      <p:pic>
        <p:nvPicPr>
          <p:cNvPr id="6" name="Picture 5">
            <a:extLst>
              <a:ext uri="{FF2B5EF4-FFF2-40B4-BE49-F238E27FC236}">
                <a16:creationId xmlns:a16="http://schemas.microsoft.com/office/drawing/2014/main" id="{852C1641-7D19-5049-B75E-BA278B19C91B}"/>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247572" y="1517665"/>
            <a:ext cx="1600625" cy="1580985"/>
          </a:xfrm>
          <a:prstGeom prst="rect">
            <a:avLst/>
          </a:prstGeom>
        </p:spPr>
      </p:pic>
      <p:pic>
        <p:nvPicPr>
          <p:cNvPr id="7" name="Picture 6">
            <a:extLst>
              <a:ext uri="{FF2B5EF4-FFF2-40B4-BE49-F238E27FC236}">
                <a16:creationId xmlns:a16="http://schemas.microsoft.com/office/drawing/2014/main" id="{47BDDCA6-5E92-E148-9B81-CA8BAF7055B8}"/>
              </a:ext>
            </a:extLst>
          </p:cNvPr>
          <p:cNvPicPr>
            <a:picLocks noChangeAspect="1"/>
          </p:cNvPicPr>
          <p:nvPr/>
        </p:nvPicPr>
        <p:blipFill>
          <a:blip r:embed="rId5"/>
          <a:stretch>
            <a:fillRect/>
          </a:stretch>
        </p:blipFill>
        <p:spPr>
          <a:xfrm>
            <a:off x="2715171" y="1210345"/>
            <a:ext cx="3713655" cy="3033352"/>
          </a:xfrm>
          <a:prstGeom prst="rect">
            <a:avLst/>
          </a:prstGeom>
        </p:spPr>
      </p:pic>
    </p:spTree>
    <p:extLst>
      <p:ext uri="{BB962C8B-B14F-4D97-AF65-F5344CB8AC3E}">
        <p14:creationId xmlns:p14="http://schemas.microsoft.com/office/powerpoint/2010/main" val="341551786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Horizontal Composition</a:t>
            </a:r>
            <a:endParaRPr dirty="0"/>
          </a:p>
        </p:txBody>
      </p:sp>
      <p:sp>
        <p:nvSpPr>
          <p:cNvPr id="2" name="Slide Number Placeholder 1">
            <a:extLst>
              <a:ext uri="{FF2B5EF4-FFF2-40B4-BE49-F238E27FC236}">
                <a16:creationId xmlns:a16="http://schemas.microsoft.com/office/drawing/2014/main" id="{4C23C8AD-B4F8-5447-BB2D-554C9103C2C9}"/>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62</a:t>
            </a:fld>
            <a:endParaRPr kumimoji="0" lang="en" sz="1000" b="0" i="0" u="none" strike="noStrike" kern="0" cap="none" spc="0" normalizeH="0" baseline="0" noProof="0">
              <a:ln>
                <a:noFill/>
              </a:ln>
              <a:solidFill>
                <a:srgbClr val="595959"/>
              </a:solidFill>
              <a:effectLst/>
              <a:uLnTx/>
              <a:uFillTx/>
              <a:latin typeface="Arial"/>
              <a:cs typeface="Arial"/>
              <a:sym typeface="Arial"/>
            </a:endParaRPr>
          </a:p>
        </p:txBody>
      </p:sp>
      <p:pic>
        <p:nvPicPr>
          <p:cNvPr id="4" name="Picture 3">
            <a:extLst>
              <a:ext uri="{FF2B5EF4-FFF2-40B4-BE49-F238E27FC236}">
                <a16:creationId xmlns:a16="http://schemas.microsoft.com/office/drawing/2014/main" id="{A88E702B-0287-4E47-B706-26F18D8484DD}"/>
              </a:ext>
            </a:extLst>
          </p:cNvPr>
          <p:cNvPicPr>
            <a:picLocks noChangeAspect="1"/>
          </p:cNvPicPr>
          <p:nvPr/>
        </p:nvPicPr>
        <p:blipFill>
          <a:blip r:embed="rId3"/>
          <a:stretch>
            <a:fillRect/>
          </a:stretch>
        </p:blipFill>
        <p:spPr>
          <a:xfrm>
            <a:off x="353863" y="1517665"/>
            <a:ext cx="1654800" cy="2108170"/>
          </a:xfrm>
          <a:prstGeom prst="rect">
            <a:avLst/>
          </a:prstGeom>
        </p:spPr>
      </p:pic>
      <p:pic>
        <p:nvPicPr>
          <p:cNvPr id="6" name="Picture 5">
            <a:extLst>
              <a:ext uri="{FF2B5EF4-FFF2-40B4-BE49-F238E27FC236}">
                <a16:creationId xmlns:a16="http://schemas.microsoft.com/office/drawing/2014/main" id="{852C1641-7D19-5049-B75E-BA278B19C91B}"/>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247572" y="1517665"/>
            <a:ext cx="1600625" cy="1580985"/>
          </a:xfrm>
          <a:prstGeom prst="rect">
            <a:avLst/>
          </a:prstGeom>
        </p:spPr>
      </p:pic>
      <p:sp>
        <p:nvSpPr>
          <p:cNvPr id="8" name="TextBox 7">
            <a:extLst>
              <a:ext uri="{FF2B5EF4-FFF2-40B4-BE49-F238E27FC236}">
                <a16:creationId xmlns:a16="http://schemas.microsoft.com/office/drawing/2014/main" id="{23D78D54-315F-6040-8F7B-45E9D4581DAA}"/>
              </a:ext>
            </a:extLst>
          </p:cNvPr>
          <p:cNvSpPr txBox="1"/>
          <p:nvPr/>
        </p:nvSpPr>
        <p:spPr>
          <a:xfrm>
            <a:off x="2585717" y="4467178"/>
            <a:ext cx="3972562"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Page. 176 of Category Theory for Programmers</a:t>
            </a:r>
            <a:endParaRPr kumimoji="0" lang="en-TW" sz="1400" b="0" i="0" u="none" strike="noStrike" kern="0" cap="none" spc="0" normalizeH="0" baseline="0" noProof="0" dirty="0">
              <a:ln>
                <a:noFill/>
              </a:ln>
              <a:solidFill>
                <a:srgbClr val="000000"/>
              </a:solidFill>
              <a:effectLst/>
              <a:uLnTx/>
              <a:uFillTx/>
              <a:latin typeface="Arial"/>
              <a:cs typeface="Arial"/>
              <a:sym typeface="Arial"/>
            </a:endParaRPr>
          </a:p>
        </p:txBody>
      </p:sp>
      <p:pic>
        <p:nvPicPr>
          <p:cNvPr id="7" name="Picture 6">
            <a:extLst>
              <a:ext uri="{FF2B5EF4-FFF2-40B4-BE49-F238E27FC236}">
                <a16:creationId xmlns:a16="http://schemas.microsoft.com/office/drawing/2014/main" id="{07A9EB2E-0067-4641-AD61-A354172457B2}"/>
              </a:ext>
            </a:extLst>
          </p:cNvPr>
          <p:cNvPicPr>
            <a:picLocks noChangeAspect="1"/>
          </p:cNvPicPr>
          <p:nvPr/>
        </p:nvPicPr>
        <p:blipFill>
          <a:blip r:embed="rId5"/>
          <a:stretch>
            <a:fillRect/>
          </a:stretch>
        </p:blipFill>
        <p:spPr>
          <a:xfrm>
            <a:off x="2401502" y="1318680"/>
            <a:ext cx="4340991" cy="2506139"/>
          </a:xfrm>
          <a:prstGeom prst="rect">
            <a:avLst/>
          </a:prstGeom>
        </p:spPr>
      </p:pic>
    </p:spTree>
    <p:extLst>
      <p:ext uri="{BB962C8B-B14F-4D97-AF65-F5344CB8AC3E}">
        <p14:creationId xmlns:p14="http://schemas.microsoft.com/office/powerpoint/2010/main" val="183516086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err="1"/>
              <a:t>Kleisli</a:t>
            </a:r>
            <a:r>
              <a:rPr lang="en" dirty="0"/>
              <a:t> Arrow of outrageous Fortune</a:t>
            </a:r>
            <a:endParaRPr dirty="0"/>
          </a:p>
        </p:txBody>
      </p:sp>
      <p:sp>
        <p:nvSpPr>
          <p:cNvPr id="2" name="Slide Number Placeholder 1">
            <a:extLst>
              <a:ext uri="{FF2B5EF4-FFF2-40B4-BE49-F238E27FC236}">
                <a16:creationId xmlns:a16="http://schemas.microsoft.com/office/drawing/2014/main" id="{4C23C8AD-B4F8-5447-BB2D-554C9103C2C9}"/>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63</a:t>
            </a:fld>
            <a:endParaRPr kumimoji="0" lang="en" sz="1000" b="0" i="0" u="none" strike="noStrike" kern="0" cap="none" spc="0" normalizeH="0" baseline="0" noProof="0">
              <a:ln>
                <a:noFill/>
              </a:ln>
              <a:solidFill>
                <a:srgbClr val="595959"/>
              </a:solidFill>
              <a:effectLst/>
              <a:uLnTx/>
              <a:uFillTx/>
              <a:latin typeface="Arial"/>
              <a:cs typeface="Arial"/>
              <a:sym typeface="Arial"/>
            </a:endParaRPr>
          </a:p>
        </p:txBody>
      </p:sp>
      <p:pic>
        <p:nvPicPr>
          <p:cNvPr id="4" name="Picture 3">
            <a:extLst>
              <a:ext uri="{FF2B5EF4-FFF2-40B4-BE49-F238E27FC236}">
                <a16:creationId xmlns:a16="http://schemas.microsoft.com/office/drawing/2014/main" id="{3040AC55-5B03-EE4F-947E-B4CCE6F197DC}"/>
              </a:ext>
            </a:extLst>
          </p:cNvPr>
          <p:cNvPicPr>
            <a:picLocks noChangeAspect="1"/>
          </p:cNvPicPr>
          <p:nvPr/>
        </p:nvPicPr>
        <p:blipFill>
          <a:blip r:embed="rId3"/>
          <a:stretch>
            <a:fillRect/>
          </a:stretch>
        </p:blipFill>
        <p:spPr>
          <a:xfrm>
            <a:off x="5696978" y="1498397"/>
            <a:ext cx="2852882" cy="2852882"/>
          </a:xfrm>
          <a:prstGeom prst="rect">
            <a:avLst/>
          </a:prstGeom>
        </p:spPr>
      </p:pic>
      <p:pic>
        <p:nvPicPr>
          <p:cNvPr id="5" name="Picture 4">
            <a:hlinkClick r:id="rId4"/>
            <a:extLst>
              <a:ext uri="{FF2B5EF4-FFF2-40B4-BE49-F238E27FC236}">
                <a16:creationId xmlns:a16="http://schemas.microsoft.com/office/drawing/2014/main" id="{8CC06863-AA14-4740-8918-3F6097C56236}"/>
              </a:ext>
            </a:extLst>
          </p:cNvPr>
          <p:cNvPicPr>
            <a:picLocks noChangeAspect="1"/>
          </p:cNvPicPr>
          <p:nvPr/>
        </p:nvPicPr>
        <p:blipFill>
          <a:blip r:embed="rId5"/>
          <a:stretch>
            <a:fillRect/>
          </a:stretch>
        </p:blipFill>
        <p:spPr>
          <a:xfrm>
            <a:off x="501516" y="1498397"/>
            <a:ext cx="5085364" cy="3276558"/>
          </a:xfrm>
          <a:prstGeom prst="rect">
            <a:avLst/>
          </a:prstGeom>
        </p:spPr>
      </p:pic>
      <p:pic>
        <p:nvPicPr>
          <p:cNvPr id="6" name="Picture 5">
            <a:hlinkClick r:id="rId6"/>
            <a:extLst>
              <a:ext uri="{FF2B5EF4-FFF2-40B4-BE49-F238E27FC236}">
                <a16:creationId xmlns:a16="http://schemas.microsoft.com/office/drawing/2014/main" id="{42ADD71E-E491-CB46-B660-FE5786E8598B}"/>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3602352" y="3489718"/>
            <a:ext cx="2123952" cy="1285237"/>
          </a:xfrm>
          <a:prstGeom prst="rect">
            <a:avLst/>
          </a:prstGeom>
        </p:spPr>
      </p:pic>
    </p:spTree>
    <p:extLst>
      <p:ext uri="{BB962C8B-B14F-4D97-AF65-F5344CB8AC3E}">
        <p14:creationId xmlns:p14="http://schemas.microsoft.com/office/powerpoint/2010/main" val="162888108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Category Theory and Unary Arithmetic</a:t>
            </a:r>
            <a:endParaRPr dirty="0"/>
          </a:p>
        </p:txBody>
      </p:sp>
      <p:sp>
        <p:nvSpPr>
          <p:cNvPr id="2" name="Slide Number Placeholder 1">
            <a:extLst>
              <a:ext uri="{FF2B5EF4-FFF2-40B4-BE49-F238E27FC236}">
                <a16:creationId xmlns:a16="http://schemas.microsoft.com/office/drawing/2014/main" id="{4C23C8AD-B4F8-5447-BB2D-554C9103C2C9}"/>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64</a:t>
            </a:fld>
            <a:endParaRPr kumimoji="0" lang="en" sz="1000" b="0" i="0" u="none" strike="noStrike" kern="0" cap="none" spc="0" normalizeH="0" baseline="0" noProof="0">
              <a:ln>
                <a:noFill/>
              </a:ln>
              <a:solidFill>
                <a:srgbClr val="595959"/>
              </a:solidFill>
              <a:effectLst/>
              <a:uLnTx/>
              <a:uFillTx/>
              <a:latin typeface="Arial"/>
              <a:cs typeface="Arial"/>
              <a:sym typeface="Arial"/>
            </a:endParaRPr>
          </a:p>
        </p:txBody>
      </p:sp>
      <p:sp>
        <p:nvSpPr>
          <p:cNvPr id="3" name="TextBox 2">
            <a:extLst>
              <a:ext uri="{FF2B5EF4-FFF2-40B4-BE49-F238E27FC236}">
                <a16:creationId xmlns:a16="http://schemas.microsoft.com/office/drawing/2014/main" id="{08D0ADE7-CB8E-4D46-BBDE-3A71BEF41297}"/>
              </a:ext>
            </a:extLst>
          </p:cNvPr>
          <p:cNvSpPr txBox="1"/>
          <p:nvPr/>
        </p:nvSpPr>
        <p:spPr>
          <a:xfrm>
            <a:off x="1228777" y="1967285"/>
            <a:ext cx="6686446" cy="193899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2400" b="0" i="0" u="none" strike="noStrike" kern="0" cap="none" spc="0" normalizeH="0" baseline="0" noProof="0" dirty="0">
                <a:ln>
                  <a:noFill/>
                </a:ln>
                <a:solidFill>
                  <a:srgbClr val="000000"/>
                </a:solidFill>
                <a:effectLst/>
                <a:uLnTx/>
                <a:uFillTx/>
                <a:latin typeface="Arial"/>
                <a:cs typeface="Arial"/>
                <a:sym typeface="Arial"/>
              </a:rPr>
              <a:t>How to do computation with only one symbol?</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TW" sz="2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2400" b="0" i="0" u="none" strike="noStrike" kern="0" cap="none" spc="0" normalizeH="0" baseline="0" noProof="0" dirty="0">
                <a:ln>
                  <a:noFill/>
                </a:ln>
                <a:solidFill>
                  <a:srgbClr val="000000"/>
                </a:solidFill>
                <a:effectLst/>
                <a:uLnTx/>
                <a:uFillTx/>
                <a:latin typeface="Arial"/>
                <a:cs typeface="Arial"/>
                <a:sym typeface="Arial"/>
              </a:rPr>
              <a:t>Verbs and Nouns are the same type!</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TW" sz="2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2400" b="0" i="0" u="none" strike="noStrike" kern="0" cap="none" spc="0" normalizeH="0" baseline="0" noProof="0" dirty="0">
                <a:ln>
                  <a:noFill/>
                </a:ln>
                <a:solidFill>
                  <a:srgbClr val="000000"/>
                </a:solidFill>
                <a:effectLst/>
                <a:uLnTx/>
                <a:uFillTx/>
                <a:latin typeface="Arial"/>
                <a:cs typeface="Arial"/>
                <a:sym typeface="Arial"/>
              </a:rPr>
              <a:t>Operators and Operands are “</a:t>
            </a:r>
            <a:r>
              <a:rPr kumimoji="0" lang="en-TW" sz="2400" b="0" i="0" u="none" strike="noStrike" kern="0" cap="none" spc="0" normalizeH="0" baseline="0" noProof="0" dirty="0">
                <a:ln>
                  <a:noFill/>
                </a:ln>
                <a:solidFill>
                  <a:srgbClr val="FF0000"/>
                </a:solidFill>
                <a:effectLst/>
                <a:uLnTx/>
                <a:uFillTx/>
                <a:latin typeface="Arial"/>
                <a:cs typeface="Arial"/>
                <a:sym typeface="Arial"/>
              </a:rPr>
              <a:t>Terms</a:t>
            </a:r>
            <a:r>
              <a:rPr kumimoji="0" lang="en-TW" sz="2400" b="0" i="0" u="none" strike="noStrike" kern="0" cap="none" spc="0" normalizeH="0" baseline="0" noProof="0" dirty="0">
                <a:ln>
                  <a:noFill/>
                </a:ln>
                <a:solidFill>
                  <a:srgbClr val="000000"/>
                </a:solidFill>
                <a:effectLst/>
                <a:uLnTx/>
                <a:uFillTx/>
                <a:latin typeface="Arial"/>
                <a:cs typeface="Arial"/>
                <a:sym typeface="Arial"/>
              </a:rPr>
              <a:t>” (Names)</a:t>
            </a:r>
          </a:p>
        </p:txBody>
      </p:sp>
    </p:spTree>
    <p:extLst>
      <p:ext uri="{BB962C8B-B14F-4D97-AF65-F5344CB8AC3E}">
        <p14:creationId xmlns:p14="http://schemas.microsoft.com/office/powerpoint/2010/main" val="294153014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603DA41-CFAE-EB44-83FF-BC3374FD16D4}"/>
              </a:ext>
            </a:extLst>
          </p:cNvPr>
          <p:cNvSpPr txBox="1"/>
          <p:nvPr/>
        </p:nvSpPr>
        <p:spPr>
          <a:xfrm>
            <a:off x="1750665" y="117873"/>
            <a:ext cx="5684238" cy="646331"/>
          </a:xfrm>
          <a:prstGeom prst="rect">
            <a:avLst/>
          </a:prstGeom>
          <a:no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 typeface="Arial"/>
              <a:buNone/>
              <a:tabLst/>
              <a:defRPr/>
            </a:pPr>
            <a:r>
              <a:rPr kumimoji="0" lang="en-US" altLang="zh-TW" sz="3600" b="0" i="0" u="none" strike="noStrike" kern="1200" cap="none" spc="0" normalizeH="0" baseline="0" noProof="0" dirty="0">
                <a:ln>
                  <a:noFill/>
                </a:ln>
                <a:solidFill>
                  <a:schemeClr val="tx1"/>
                </a:solidFill>
                <a:effectLst/>
                <a:uLnTx/>
                <a:uFillTx/>
                <a:latin typeface="STXinwei" panose="02010800040101010101" pitchFamily="2" charset="-122"/>
                <a:ea typeface="STXinwei" panose="02010800040101010101" pitchFamily="2" charset="-122"/>
                <a:cs typeface="Arial"/>
                <a:sym typeface="Arial"/>
              </a:rPr>
              <a:t>Functor in Action</a:t>
            </a:r>
            <a:endParaRPr kumimoji="0" lang="en-US" sz="3600" b="0" i="0" u="none" strike="noStrike" kern="1200" cap="none" spc="0" normalizeH="0" baseline="0" noProof="0" dirty="0">
              <a:ln>
                <a:noFill/>
              </a:ln>
              <a:solidFill>
                <a:schemeClr val="tx1"/>
              </a:solidFill>
              <a:effectLst/>
              <a:uLnTx/>
              <a:uFillTx/>
              <a:latin typeface="STXinwei" panose="02010800040101010101" pitchFamily="2" charset="-122"/>
              <a:ea typeface="STXinwei" panose="02010800040101010101" pitchFamily="2" charset="-122"/>
              <a:cs typeface="Arial"/>
              <a:sym typeface="Arial"/>
            </a:endParaRPr>
          </a:p>
        </p:txBody>
      </p:sp>
      <p:pic>
        <p:nvPicPr>
          <p:cNvPr id="4" name="Picture 3">
            <a:hlinkClick r:id="rId2"/>
            <a:extLst>
              <a:ext uri="{FF2B5EF4-FFF2-40B4-BE49-F238E27FC236}">
                <a16:creationId xmlns:a16="http://schemas.microsoft.com/office/drawing/2014/main" id="{1835EB7A-B081-E545-AD0E-3112C7825ABB}"/>
              </a:ext>
            </a:extLst>
          </p:cNvPr>
          <p:cNvPicPr>
            <a:picLocks noChangeAspect="1"/>
          </p:cNvPicPr>
          <p:nvPr/>
        </p:nvPicPr>
        <p:blipFill>
          <a:blip r:embed="rId3"/>
          <a:stretch>
            <a:fillRect/>
          </a:stretch>
        </p:blipFill>
        <p:spPr>
          <a:xfrm>
            <a:off x="240146" y="1472623"/>
            <a:ext cx="4038796" cy="2571750"/>
          </a:xfrm>
          <a:prstGeom prst="rect">
            <a:avLst/>
          </a:prstGeom>
        </p:spPr>
      </p:pic>
      <p:sp>
        <p:nvSpPr>
          <p:cNvPr id="5" name="TextBox 4">
            <a:extLst>
              <a:ext uri="{FF2B5EF4-FFF2-40B4-BE49-F238E27FC236}">
                <a16:creationId xmlns:a16="http://schemas.microsoft.com/office/drawing/2014/main" id="{F373776C-1A54-3D4F-9E28-B10077331EF4}"/>
              </a:ext>
            </a:extLst>
          </p:cNvPr>
          <p:cNvSpPr txBox="1"/>
          <p:nvPr/>
        </p:nvSpPr>
        <p:spPr>
          <a:xfrm>
            <a:off x="667601" y="4044373"/>
            <a:ext cx="3183885" cy="307777"/>
          </a:xfrm>
          <a:prstGeom prst="rect">
            <a:avLst/>
          </a:prstGeom>
          <a:solidFill>
            <a:schemeClr val="lt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hlinkClick r:id="rId2"/>
              </a:rPr>
              <a:t>https://</a:t>
            </a:r>
            <a:r>
              <a:rPr kumimoji="0" lang="en-US" sz="1400" b="0" i="0" u="none" strike="noStrike" kern="0" cap="none" spc="0" normalizeH="0" baseline="0" noProof="0" dirty="0" err="1">
                <a:ln>
                  <a:noFill/>
                </a:ln>
                <a:solidFill>
                  <a:srgbClr val="000000"/>
                </a:solidFill>
                <a:effectLst/>
                <a:uLnTx/>
                <a:uFillTx/>
                <a:latin typeface="Arial"/>
                <a:cs typeface="Arial"/>
                <a:sym typeface="Arial"/>
                <a:hlinkClick r:id="rId2"/>
              </a:rPr>
              <a:t>youtu.be</a:t>
            </a:r>
            <a:r>
              <a:rPr kumimoji="0" lang="en-US" sz="1400" b="0" i="0" u="none" strike="noStrike" kern="0" cap="none" spc="0" normalizeH="0" baseline="0" noProof="0" dirty="0">
                <a:ln>
                  <a:noFill/>
                </a:ln>
                <a:solidFill>
                  <a:srgbClr val="000000"/>
                </a:solidFill>
                <a:effectLst/>
                <a:uLnTx/>
                <a:uFillTx/>
                <a:latin typeface="Arial"/>
                <a:cs typeface="Arial"/>
                <a:sym typeface="Arial"/>
                <a:hlinkClick r:id="rId2"/>
              </a:rPr>
              <a:t>/XcM39gnqgNc?t=155</a:t>
            </a:r>
            <a:endParaRPr kumimoji="0" lang="en-TW" sz="1400" b="0" i="0" u="none" strike="noStrike" kern="0" cap="none" spc="0" normalizeH="0" baseline="0" noProof="0" dirty="0">
              <a:ln>
                <a:noFill/>
              </a:ln>
              <a:solidFill>
                <a:srgbClr val="000000"/>
              </a:solidFill>
              <a:effectLst/>
              <a:uLnTx/>
              <a:uFillTx/>
              <a:latin typeface="Arial"/>
              <a:cs typeface="Arial"/>
              <a:sym typeface="Arial"/>
            </a:endParaRPr>
          </a:p>
        </p:txBody>
      </p:sp>
      <p:pic>
        <p:nvPicPr>
          <p:cNvPr id="7" name="Picture 6">
            <a:hlinkClick r:id="rId4"/>
            <a:extLst>
              <a:ext uri="{FF2B5EF4-FFF2-40B4-BE49-F238E27FC236}">
                <a16:creationId xmlns:a16="http://schemas.microsoft.com/office/drawing/2014/main" id="{0A7ABB10-70B7-8B49-B9E8-99D009D3B0FB}"/>
              </a:ext>
            </a:extLst>
          </p:cNvPr>
          <p:cNvPicPr>
            <a:picLocks noChangeAspect="1"/>
          </p:cNvPicPr>
          <p:nvPr/>
        </p:nvPicPr>
        <p:blipFill>
          <a:blip r:embed="rId5"/>
          <a:stretch>
            <a:fillRect/>
          </a:stretch>
        </p:blipFill>
        <p:spPr>
          <a:xfrm>
            <a:off x="4551342" y="1472623"/>
            <a:ext cx="4038796" cy="2571750"/>
          </a:xfrm>
          <a:prstGeom prst="rect">
            <a:avLst/>
          </a:prstGeom>
        </p:spPr>
      </p:pic>
      <p:sp>
        <p:nvSpPr>
          <p:cNvPr id="8" name="TextBox 7">
            <a:extLst>
              <a:ext uri="{FF2B5EF4-FFF2-40B4-BE49-F238E27FC236}">
                <a16:creationId xmlns:a16="http://schemas.microsoft.com/office/drawing/2014/main" id="{E797CE39-4EAD-8446-BE8E-E5DF39819839}"/>
              </a:ext>
            </a:extLst>
          </p:cNvPr>
          <p:cNvSpPr txBox="1"/>
          <p:nvPr/>
        </p:nvSpPr>
        <p:spPr>
          <a:xfrm>
            <a:off x="5073101" y="4026955"/>
            <a:ext cx="3183885" cy="307777"/>
          </a:xfrm>
          <a:prstGeom prst="rect">
            <a:avLst/>
          </a:prstGeom>
          <a:solidFill>
            <a:schemeClr val="lt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hlinkClick r:id="rId4"/>
              </a:rPr>
              <a:t>https://youtu.be/YLIH8TKbAh4?t=389</a:t>
            </a:r>
            <a:endParaRPr kumimoji="0" lang="en-TW" sz="1400" b="0" i="0" u="none" strike="noStrike" kern="0" cap="none" spc="0" normalizeH="0" baseline="0" noProof="0" dirty="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42968029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8966B68-AA5B-6340-A3EE-84E1A8B4E071}"/>
              </a:ext>
            </a:extLst>
          </p:cNvPr>
          <p:cNvSpPr txBox="1"/>
          <p:nvPr/>
        </p:nvSpPr>
        <p:spPr>
          <a:xfrm>
            <a:off x="1750665" y="117873"/>
            <a:ext cx="5684238" cy="1200329"/>
          </a:xfrm>
          <a:prstGeom prst="rect">
            <a:avLst/>
          </a:prstGeom>
          <a:no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 typeface="Arial"/>
              <a:buNone/>
              <a:tabLst/>
              <a:defRPr/>
            </a:pPr>
            <a:r>
              <a:rPr kumimoji="0" lang="en-US" altLang="zh-TW" sz="3600" b="0" i="0" u="none" strike="noStrike" kern="1200" cap="none" spc="0" normalizeH="0" baseline="0" noProof="0" dirty="0">
                <a:ln>
                  <a:noFill/>
                </a:ln>
                <a:solidFill>
                  <a:schemeClr val="tx1"/>
                </a:solidFill>
                <a:effectLst/>
                <a:uLnTx/>
                <a:uFillTx/>
                <a:latin typeface="STXinwei" panose="02010800040101010101" pitchFamily="2" charset="-122"/>
                <a:ea typeface="STXinwei" panose="02010800040101010101" pitchFamily="2" charset="-122"/>
                <a:cs typeface="Arial"/>
                <a:sym typeface="Arial"/>
              </a:rPr>
              <a:t>Various ways to interpret Natural Transformation</a:t>
            </a:r>
            <a:endParaRPr kumimoji="0" lang="en-US" sz="3600" b="0" i="0" u="none" strike="noStrike" kern="1200" cap="none" spc="0" normalizeH="0" baseline="0" noProof="0" dirty="0">
              <a:ln>
                <a:noFill/>
              </a:ln>
              <a:solidFill>
                <a:schemeClr val="tx1"/>
              </a:solidFill>
              <a:effectLst/>
              <a:uLnTx/>
              <a:uFillTx/>
              <a:latin typeface="STXinwei" panose="02010800040101010101" pitchFamily="2" charset="-122"/>
              <a:ea typeface="STXinwei" panose="02010800040101010101" pitchFamily="2" charset="-122"/>
              <a:cs typeface="Arial"/>
              <a:sym typeface="Arial"/>
            </a:endParaRPr>
          </a:p>
        </p:txBody>
      </p:sp>
      <p:pic>
        <p:nvPicPr>
          <p:cNvPr id="4" name="Picture 3">
            <a:hlinkClick r:id="rId2"/>
            <a:extLst>
              <a:ext uri="{FF2B5EF4-FFF2-40B4-BE49-F238E27FC236}">
                <a16:creationId xmlns:a16="http://schemas.microsoft.com/office/drawing/2014/main" id="{0DA75059-26B7-E74C-85D0-B63A6AEA6D3F}"/>
              </a:ext>
            </a:extLst>
          </p:cNvPr>
          <p:cNvPicPr>
            <a:picLocks noChangeAspect="1"/>
          </p:cNvPicPr>
          <p:nvPr/>
        </p:nvPicPr>
        <p:blipFill>
          <a:blip r:embed="rId3"/>
          <a:stretch>
            <a:fillRect/>
          </a:stretch>
        </p:blipFill>
        <p:spPr>
          <a:xfrm>
            <a:off x="622174" y="1382636"/>
            <a:ext cx="4851651" cy="3070185"/>
          </a:xfrm>
          <a:prstGeom prst="rect">
            <a:avLst/>
          </a:prstGeom>
        </p:spPr>
      </p:pic>
      <p:grpSp>
        <p:nvGrpSpPr>
          <p:cNvPr id="7" name="Group 6">
            <a:extLst>
              <a:ext uri="{FF2B5EF4-FFF2-40B4-BE49-F238E27FC236}">
                <a16:creationId xmlns:a16="http://schemas.microsoft.com/office/drawing/2014/main" id="{92894033-54A8-9F4A-BAE0-DA57826407B3}"/>
              </a:ext>
            </a:extLst>
          </p:cNvPr>
          <p:cNvGrpSpPr/>
          <p:nvPr/>
        </p:nvGrpSpPr>
        <p:grpSpPr>
          <a:xfrm>
            <a:off x="6022882" y="1382636"/>
            <a:ext cx="2130518" cy="3070185"/>
            <a:chOff x="7191282" y="905347"/>
            <a:chExt cx="1957749" cy="2958627"/>
          </a:xfrm>
        </p:grpSpPr>
        <p:pic>
          <p:nvPicPr>
            <p:cNvPr id="5" name="Picture 4">
              <a:hlinkClick r:id="rId4"/>
              <a:extLst>
                <a:ext uri="{FF2B5EF4-FFF2-40B4-BE49-F238E27FC236}">
                  <a16:creationId xmlns:a16="http://schemas.microsoft.com/office/drawing/2014/main" id="{69E00F65-350D-A944-9F1D-470464B6B93A}"/>
                </a:ext>
              </a:extLst>
            </p:cNvPr>
            <p:cNvPicPr>
              <a:picLocks noChangeAspect="1"/>
            </p:cNvPicPr>
            <p:nvPr/>
          </p:nvPicPr>
          <p:blipFill>
            <a:blip r:embed="rId5"/>
            <a:stretch>
              <a:fillRect/>
            </a:stretch>
          </p:blipFill>
          <p:spPr>
            <a:xfrm>
              <a:off x="7191283" y="905347"/>
              <a:ext cx="1952717" cy="2012383"/>
            </a:xfrm>
            <a:prstGeom prst="rect">
              <a:avLst/>
            </a:prstGeom>
          </p:spPr>
        </p:pic>
        <p:pic>
          <p:nvPicPr>
            <p:cNvPr id="6" name="Picture 5">
              <a:hlinkClick r:id="rId4"/>
              <a:extLst>
                <a:ext uri="{FF2B5EF4-FFF2-40B4-BE49-F238E27FC236}">
                  <a16:creationId xmlns:a16="http://schemas.microsoft.com/office/drawing/2014/main" id="{DC07B8E4-9C7B-7A40-A6E4-1D3A97AD3FCE}"/>
                </a:ext>
              </a:extLst>
            </p:cNvPr>
            <p:cNvPicPr>
              <a:picLocks noChangeAspect="1"/>
            </p:cNvPicPr>
            <p:nvPr/>
          </p:nvPicPr>
          <p:blipFill>
            <a:blip r:embed="rId6"/>
            <a:stretch>
              <a:fillRect/>
            </a:stretch>
          </p:blipFill>
          <p:spPr>
            <a:xfrm>
              <a:off x="7191282" y="2917729"/>
              <a:ext cx="1957749" cy="946245"/>
            </a:xfrm>
            <a:prstGeom prst="rect">
              <a:avLst/>
            </a:prstGeom>
          </p:spPr>
        </p:pic>
      </p:grpSp>
      <p:sp>
        <p:nvSpPr>
          <p:cNvPr id="8" name="TextBox 7">
            <a:extLst>
              <a:ext uri="{FF2B5EF4-FFF2-40B4-BE49-F238E27FC236}">
                <a16:creationId xmlns:a16="http://schemas.microsoft.com/office/drawing/2014/main" id="{76F53FC5-C0DC-E040-AA0B-9F03A9D5D4EB}"/>
              </a:ext>
            </a:extLst>
          </p:cNvPr>
          <p:cNvSpPr txBox="1"/>
          <p:nvPr/>
        </p:nvSpPr>
        <p:spPr>
          <a:xfrm>
            <a:off x="1287286" y="4610100"/>
            <a:ext cx="6569427"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400" b="0" i="0" u="none" strike="noStrike" kern="0" cap="none" spc="0" normalizeH="0" baseline="0" noProof="0" dirty="0">
                <a:ln>
                  <a:noFill/>
                </a:ln>
                <a:solidFill>
                  <a:schemeClr val="tx1"/>
                </a:solidFill>
                <a:effectLst/>
                <a:uLnTx/>
                <a:uFillTx/>
                <a:latin typeface="Arial"/>
                <a:cs typeface="Arial"/>
                <a:sym typeface="Arial"/>
              </a:rPr>
              <a:t>T</a:t>
            </a:r>
            <a:r>
              <a:rPr kumimoji="0" lang="en-US" sz="1400" b="0" i="0" u="none" strike="noStrike" kern="0" cap="none" spc="0" normalizeH="0" baseline="0" noProof="0" dirty="0">
                <a:ln>
                  <a:noFill/>
                </a:ln>
                <a:solidFill>
                  <a:schemeClr val="tx1"/>
                </a:solidFill>
                <a:effectLst/>
                <a:uLnTx/>
                <a:uFillTx/>
                <a:latin typeface="Arial"/>
                <a:cs typeface="Arial"/>
                <a:sym typeface="Arial"/>
              </a:rPr>
              <a:t>h</a:t>
            </a:r>
            <a:r>
              <a:rPr kumimoji="0" lang="en-TW" sz="1400" b="0" i="0" u="none" strike="noStrike" kern="0" cap="none" spc="0" normalizeH="0" baseline="0" noProof="0" dirty="0">
                <a:ln>
                  <a:noFill/>
                </a:ln>
                <a:solidFill>
                  <a:schemeClr val="tx1"/>
                </a:solidFill>
                <a:effectLst/>
                <a:uLnTx/>
                <a:uFillTx/>
                <a:latin typeface="Arial"/>
                <a:cs typeface="Arial"/>
                <a:sym typeface="Arial"/>
              </a:rPr>
              <a:t>ink about Natural Transformations as various kinds of Abstract Interpretations?</a:t>
            </a:r>
          </a:p>
        </p:txBody>
      </p:sp>
    </p:spTree>
    <p:extLst>
      <p:ext uri="{BB962C8B-B14F-4D97-AF65-F5344CB8AC3E}">
        <p14:creationId xmlns:p14="http://schemas.microsoft.com/office/powerpoint/2010/main" val="338816041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Representing Graphical Information Content</a:t>
            </a: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67</a:t>
            </a:fld>
            <a:endParaRPr lang="en" dirty="0"/>
          </a:p>
        </p:txBody>
      </p:sp>
      <p:sp>
        <p:nvSpPr>
          <p:cNvPr id="6" name="TextBox 5">
            <a:extLst>
              <a:ext uri="{FF2B5EF4-FFF2-40B4-BE49-F238E27FC236}">
                <a16:creationId xmlns:a16="http://schemas.microsoft.com/office/drawing/2014/main" id="{6F91E4B5-E8F0-804B-908A-C98374E72F90}"/>
              </a:ext>
            </a:extLst>
          </p:cNvPr>
          <p:cNvSpPr txBox="1"/>
          <p:nvPr/>
        </p:nvSpPr>
        <p:spPr>
          <a:xfrm>
            <a:off x="740870" y="4436865"/>
            <a:ext cx="7394973" cy="430887"/>
          </a:xfrm>
          <a:prstGeom prst="rect">
            <a:avLst/>
          </a:prstGeom>
          <a:noFill/>
        </p:spPr>
        <p:txBody>
          <a:bodyPr wrap="none" rtlCol="0">
            <a:spAutoFit/>
          </a:bodyPr>
          <a:lstStyle/>
          <a:p>
            <a:r>
              <a:rPr lang="en-US" sz="1100" dirty="0">
                <a:hlinkClick r:id="rId2"/>
              </a:rPr>
              <a:t>LAMBDANETWORKS: MODELINGLONG-RANGEIN-TERACTIONSWITHOUTATTENTION</a:t>
            </a:r>
            <a:endParaRPr lang="en-US" sz="1100" dirty="0"/>
          </a:p>
          <a:p>
            <a:r>
              <a:rPr lang="en-US" sz="1100" dirty="0"/>
              <a:t>		Authors anonymous, under double blind review (</a:t>
            </a:r>
            <a:r>
              <a:rPr lang="en-US" sz="1100" dirty="0">
                <a:hlinkClick r:id="rId3"/>
              </a:rPr>
              <a:t>ICLR 2021</a:t>
            </a:r>
            <a:r>
              <a:rPr lang="en-US" sz="1100" dirty="0"/>
              <a:t>) last access: Oct 18, 2020</a:t>
            </a:r>
            <a:endParaRPr lang="en-TW" sz="1100" dirty="0"/>
          </a:p>
        </p:txBody>
      </p:sp>
      <p:pic>
        <p:nvPicPr>
          <p:cNvPr id="9" name="Picture 8">
            <a:hlinkClick r:id="rId4"/>
            <a:extLst>
              <a:ext uri="{FF2B5EF4-FFF2-40B4-BE49-F238E27FC236}">
                <a16:creationId xmlns:a16="http://schemas.microsoft.com/office/drawing/2014/main" id="{54354520-214C-884B-879C-E37A6AFD8545}"/>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28094" y="1663556"/>
            <a:ext cx="3950337" cy="2571750"/>
          </a:xfrm>
          <a:prstGeom prst="rect">
            <a:avLst/>
          </a:prstGeom>
        </p:spPr>
      </p:pic>
      <p:grpSp>
        <p:nvGrpSpPr>
          <p:cNvPr id="11" name="Group 10">
            <a:extLst>
              <a:ext uri="{FF2B5EF4-FFF2-40B4-BE49-F238E27FC236}">
                <a16:creationId xmlns:a16="http://schemas.microsoft.com/office/drawing/2014/main" id="{2386232D-FF39-0A46-804B-E4DB6C38078E}"/>
              </a:ext>
            </a:extLst>
          </p:cNvPr>
          <p:cNvGrpSpPr/>
          <p:nvPr/>
        </p:nvGrpSpPr>
        <p:grpSpPr>
          <a:xfrm>
            <a:off x="4572000" y="1872513"/>
            <a:ext cx="4206591" cy="2362793"/>
            <a:chOff x="4572000" y="1872513"/>
            <a:chExt cx="4206591" cy="2362793"/>
          </a:xfrm>
        </p:grpSpPr>
        <p:pic>
          <p:nvPicPr>
            <p:cNvPr id="8" name="Picture 7">
              <a:hlinkClick r:id="rId2"/>
              <a:extLst>
                <a:ext uri="{FF2B5EF4-FFF2-40B4-BE49-F238E27FC236}">
                  <a16:creationId xmlns:a16="http://schemas.microsoft.com/office/drawing/2014/main" id="{9CCC97C9-9B07-FC4B-BDC2-7F99E36700E6}"/>
                </a:ext>
              </a:extLst>
            </p:cNvPr>
            <p:cNvPicPr>
              <a:picLocks noChangeAspect="1"/>
            </p:cNvPicPr>
            <p:nvPr/>
          </p:nvPicPr>
          <p:blipFill>
            <a:blip r:embed="rId6"/>
            <a:stretch>
              <a:fillRect/>
            </a:stretch>
          </p:blipFill>
          <p:spPr>
            <a:xfrm>
              <a:off x="4572000" y="1872513"/>
              <a:ext cx="4206591" cy="2362793"/>
            </a:xfrm>
            <a:prstGeom prst="rect">
              <a:avLst/>
            </a:prstGeom>
          </p:spPr>
        </p:pic>
        <p:sp>
          <p:nvSpPr>
            <p:cNvPr id="10" name="Oval 9">
              <a:extLst>
                <a:ext uri="{FF2B5EF4-FFF2-40B4-BE49-F238E27FC236}">
                  <a16:creationId xmlns:a16="http://schemas.microsoft.com/office/drawing/2014/main" id="{127C7E87-652F-6D43-A623-B5FCF3BB37CF}"/>
                </a:ext>
              </a:extLst>
            </p:cNvPr>
            <p:cNvSpPr/>
            <p:nvPr/>
          </p:nvSpPr>
          <p:spPr>
            <a:xfrm>
              <a:off x="5316718" y="1872513"/>
              <a:ext cx="904972" cy="85478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2" name="Oval 11">
              <a:extLst>
                <a:ext uri="{FF2B5EF4-FFF2-40B4-BE49-F238E27FC236}">
                  <a16:creationId xmlns:a16="http://schemas.microsoft.com/office/drawing/2014/main" id="{435D2F25-4F3C-CB4C-89EA-5E8C9354EDAD}"/>
                </a:ext>
              </a:extLst>
            </p:cNvPr>
            <p:cNvSpPr/>
            <p:nvPr/>
          </p:nvSpPr>
          <p:spPr>
            <a:xfrm>
              <a:off x="5005633" y="3836709"/>
              <a:ext cx="1509859" cy="29223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spTree>
    <p:extLst>
      <p:ext uri="{BB962C8B-B14F-4D97-AF65-F5344CB8AC3E}">
        <p14:creationId xmlns:p14="http://schemas.microsoft.com/office/powerpoint/2010/main" val="211473012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5C6BE63-25F5-FB4D-9B8A-7DF0D94E6777}"/>
              </a:ext>
            </a:extLst>
          </p:cNvPr>
          <p:cNvSpPr txBox="1"/>
          <p:nvPr/>
        </p:nvSpPr>
        <p:spPr>
          <a:xfrm>
            <a:off x="1696902" y="107156"/>
            <a:ext cx="5925740" cy="553998"/>
          </a:xfrm>
          <a:prstGeom prst="rect">
            <a:avLst/>
          </a:prstGeom>
          <a:no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 typeface="Arial"/>
              <a:buNone/>
              <a:tabLst/>
              <a:defRPr/>
            </a:pPr>
            <a:r>
              <a:rPr kumimoji="0" lang="en-US" altLang="zh-TW" sz="3000" b="0" i="0" u="none" strike="noStrike" kern="1200" cap="none" spc="0" normalizeH="0" baseline="0" noProof="0" dirty="0">
                <a:ln>
                  <a:noFill/>
                </a:ln>
                <a:solidFill>
                  <a:schemeClr val="tx1"/>
                </a:solidFill>
                <a:effectLst/>
                <a:uLnTx/>
                <a:uFillTx/>
                <a:latin typeface="STXinwei" panose="02010800040101010101" pitchFamily="2" charset="-122"/>
                <a:ea typeface="STXinwei" panose="02010800040101010101" pitchFamily="2" charset="-122"/>
                <a:cs typeface="Arial"/>
                <a:sym typeface="Arial"/>
              </a:rPr>
              <a:t>Applied Category Theory</a:t>
            </a:r>
            <a:endParaRPr kumimoji="0" lang="en-US" sz="3000" b="0" i="0" u="none" strike="noStrike" kern="1200" cap="none" spc="0" normalizeH="0" baseline="0" noProof="0" dirty="0">
              <a:ln>
                <a:noFill/>
              </a:ln>
              <a:solidFill>
                <a:schemeClr val="tx1"/>
              </a:solidFill>
              <a:effectLst/>
              <a:uLnTx/>
              <a:uFillTx/>
              <a:latin typeface="STXinwei" panose="02010800040101010101" pitchFamily="2" charset="-122"/>
              <a:ea typeface="STXinwei" panose="02010800040101010101" pitchFamily="2" charset="-122"/>
              <a:cs typeface="Arial"/>
              <a:sym typeface="Arial"/>
            </a:endParaRPr>
          </a:p>
        </p:txBody>
      </p:sp>
      <p:pic>
        <p:nvPicPr>
          <p:cNvPr id="4" name="Picture 3">
            <a:hlinkClick r:id="rId2"/>
            <a:extLst>
              <a:ext uri="{FF2B5EF4-FFF2-40B4-BE49-F238E27FC236}">
                <a16:creationId xmlns:a16="http://schemas.microsoft.com/office/drawing/2014/main" id="{EB37BC7E-233D-DA46-A834-E6AA644DBA14}"/>
              </a:ext>
            </a:extLst>
          </p:cNvPr>
          <p:cNvPicPr>
            <a:picLocks noChangeAspect="1"/>
          </p:cNvPicPr>
          <p:nvPr/>
        </p:nvPicPr>
        <p:blipFill>
          <a:blip r:embed="rId3"/>
          <a:stretch>
            <a:fillRect/>
          </a:stretch>
        </p:blipFill>
        <p:spPr>
          <a:xfrm>
            <a:off x="1394526" y="766314"/>
            <a:ext cx="6354948" cy="3610871"/>
          </a:xfrm>
          <a:prstGeom prst="rect">
            <a:avLst/>
          </a:prstGeom>
        </p:spPr>
      </p:pic>
      <p:sp>
        <p:nvSpPr>
          <p:cNvPr id="5" name="TextBox 4">
            <a:extLst>
              <a:ext uri="{FF2B5EF4-FFF2-40B4-BE49-F238E27FC236}">
                <a16:creationId xmlns:a16="http://schemas.microsoft.com/office/drawing/2014/main" id="{16EF968C-432F-F248-84DD-779A8258507E}"/>
              </a:ext>
            </a:extLst>
          </p:cNvPr>
          <p:cNvSpPr txBox="1"/>
          <p:nvPr/>
        </p:nvSpPr>
        <p:spPr>
          <a:xfrm>
            <a:off x="1639947" y="4482345"/>
            <a:ext cx="5864106" cy="307777"/>
          </a:xfrm>
          <a:prstGeom prst="rect">
            <a:avLst/>
          </a:prstGeom>
          <a:solidFill>
            <a:schemeClr val="bg1"/>
          </a:solidFill>
        </p:spPr>
        <p:txBody>
          <a:bodyPr wrap="none" rtlCol="0">
            <a:spAutoFit/>
          </a:bodyPr>
          <a:lstStyle/>
          <a:p>
            <a:r>
              <a:rPr lang="en-TW" dirty="0">
                <a:solidFill>
                  <a:schemeClr val="tx1"/>
                </a:solidFill>
              </a:rPr>
              <a:t>These mathematical ideas are </a:t>
            </a:r>
            <a:r>
              <a:rPr lang="en-TW" dirty="0">
                <a:solidFill>
                  <a:srgbClr val="0070C0"/>
                </a:solidFill>
                <a:hlinkClick r:id="rId2">
                  <a:extLst>
                    <a:ext uri="{A12FA001-AC4F-418D-AE19-62706E023703}">
                      <ahyp:hlinkClr xmlns:ahyp="http://schemas.microsoft.com/office/drawing/2018/hyperlinkcolor" val="tx"/>
                    </a:ext>
                  </a:extLst>
                </a:hlinkClick>
              </a:rPr>
              <a:t>strategies</a:t>
            </a:r>
            <a:r>
              <a:rPr lang="en-TW" dirty="0">
                <a:solidFill>
                  <a:schemeClr val="tx1"/>
                </a:solidFill>
              </a:rPr>
              <a:t> for Knowledge Representation</a:t>
            </a:r>
          </a:p>
        </p:txBody>
      </p:sp>
    </p:spTree>
    <p:extLst>
      <p:ext uri="{BB962C8B-B14F-4D97-AF65-F5344CB8AC3E}">
        <p14:creationId xmlns:p14="http://schemas.microsoft.com/office/powerpoint/2010/main" val="67008423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What3Words"/>
          <p:cNvSpPr txBox="1">
            <a:spLocks noGrp="1"/>
          </p:cNvSpPr>
          <p:nvPr>
            <p:ph type="title"/>
          </p:nvPr>
        </p:nvSpPr>
        <p:spPr>
          <a:prstGeom prst="rect">
            <a:avLst/>
          </a:prstGeom>
        </p:spPr>
        <p:txBody>
          <a:bodyPr/>
          <a:lstStyle/>
          <a:p>
            <a:pPr algn="ctr"/>
            <a:r>
              <a:rPr lang="en-US" dirty="0"/>
              <a:t>From Category Theory to Higher Type Theory</a:t>
            </a:r>
            <a:endParaRPr dirty="0"/>
          </a:p>
        </p:txBody>
      </p:sp>
      <p:sp>
        <p:nvSpPr>
          <p:cNvPr id="5" name="Slide Number Placeholder 4">
            <a:extLst>
              <a:ext uri="{FF2B5EF4-FFF2-40B4-BE49-F238E27FC236}">
                <a16:creationId xmlns:a16="http://schemas.microsoft.com/office/drawing/2014/main" id="{049D741F-D9FE-E24F-BDA0-BD969A609CD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69</a:t>
            </a:fld>
            <a:endParaRPr lang="en" dirty="0"/>
          </a:p>
        </p:txBody>
      </p:sp>
      <p:pic>
        <p:nvPicPr>
          <p:cNvPr id="11" name="Picture 10">
            <a:hlinkClick r:id="rId2"/>
            <a:extLst>
              <a:ext uri="{FF2B5EF4-FFF2-40B4-BE49-F238E27FC236}">
                <a16:creationId xmlns:a16="http://schemas.microsoft.com/office/drawing/2014/main" id="{9922DC2C-3D77-2447-884D-2BC6024AD4F2}"/>
              </a:ext>
            </a:extLst>
          </p:cNvPr>
          <p:cNvPicPr>
            <a:picLocks noChangeAspect="1"/>
          </p:cNvPicPr>
          <p:nvPr/>
        </p:nvPicPr>
        <p:blipFill>
          <a:blip r:embed="rId3"/>
          <a:stretch>
            <a:fillRect/>
          </a:stretch>
        </p:blipFill>
        <p:spPr>
          <a:xfrm>
            <a:off x="102882" y="1294903"/>
            <a:ext cx="4469118" cy="2804824"/>
          </a:xfrm>
          <a:prstGeom prst="rect">
            <a:avLst/>
          </a:prstGeom>
        </p:spPr>
      </p:pic>
      <p:pic>
        <p:nvPicPr>
          <p:cNvPr id="2" name="Picture 1">
            <a:hlinkClick r:id="rId4"/>
            <a:extLst>
              <a:ext uri="{FF2B5EF4-FFF2-40B4-BE49-F238E27FC236}">
                <a16:creationId xmlns:a16="http://schemas.microsoft.com/office/drawing/2014/main" id="{68B20040-74D7-F642-9011-2CB0339DEA9E}"/>
              </a:ext>
            </a:extLst>
          </p:cNvPr>
          <p:cNvPicPr>
            <a:picLocks noChangeAspect="1"/>
          </p:cNvPicPr>
          <p:nvPr/>
        </p:nvPicPr>
        <p:blipFill>
          <a:blip r:embed="rId5"/>
          <a:stretch>
            <a:fillRect/>
          </a:stretch>
        </p:blipFill>
        <p:spPr>
          <a:xfrm>
            <a:off x="4760254" y="1294904"/>
            <a:ext cx="4260904" cy="2804823"/>
          </a:xfrm>
          <a:prstGeom prst="rect">
            <a:avLst/>
          </a:prstGeom>
        </p:spPr>
      </p:pic>
      <p:sp>
        <p:nvSpPr>
          <p:cNvPr id="3" name="TextBox 2">
            <a:extLst>
              <a:ext uri="{FF2B5EF4-FFF2-40B4-BE49-F238E27FC236}">
                <a16:creationId xmlns:a16="http://schemas.microsoft.com/office/drawing/2014/main" id="{98804253-A4A8-344E-ABF9-F603AD3EB5A0}"/>
              </a:ext>
            </a:extLst>
          </p:cNvPr>
          <p:cNvSpPr txBox="1"/>
          <p:nvPr/>
        </p:nvSpPr>
        <p:spPr>
          <a:xfrm>
            <a:off x="5597724" y="4099727"/>
            <a:ext cx="2585964" cy="307777"/>
          </a:xfrm>
          <a:prstGeom prst="rect">
            <a:avLst/>
          </a:prstGeom>
          <a:noFill/>
        </p:spPr>
        <p:txBody>
          <a:bodyPr wrap="none" rtlCol="0">
            <a:spAutoFit/>
          </a:bodyPr>
          <a:lstStyle/>
          <a:p>
            <a:r>
              <a:rPr lang="en-US" dirty="0">
                <a:hlinkClick r:id="rId4"/>
              </a:rPr>
              <a:t>https://</a:t>
            </a:r>
            <a:r>
              <a:rPr lang="en-US" dirty="0" err="1">
                <a:hlinkClick r:id="rId4"/>
              </a:rPr>
              <a:t>youtu.be</a:t>
            </a:r>
            <a:r>
              <a:rPr lang="en-US" dirty="0">
                <a:hlinkClick r:id="rId4"/>
              </a:rPr>
              <a:t>/</a:t>
            </a:r>
            <a:r>
              <a:rPr lang="en-US" dirty="0" err="1">
                <a:hlinkClick r:id="rId4"/>
              </a:rPr>
              <a:t>cmYzJAsjYSo</a:t>
            </a:r>
            <a:endParaRPr lang="en-TW" dirty="0"/>
          </a:p>
        </p:txBody>
      </p:sp>
      <p:sp>
        <p:nvSpPr>
          <p:cNvPr id="4" name="TextBox 3">
            <a:extLst>
              <a:ext uri="{FF2B5EF4-FFF2-40B4-BE49-F238E27FC236}">
                <a16:creationId xmlns:a16="http://schemas.microsoft.com/office/drawing/2014/main" id="{43745FA0-1715-CF41-8D91-BA95CA467956}"/>
              </a:ext>
            </a:extLst>
          </p:cNvPr>
          <p:cNvSpPr txBox="1"/>
          <p:nvPr/>
        </p:nvSpPr>
        <p:spPr>
          <a:xfrm>
            <a:off x="744697" y="4102889"/>
            <a:ext cx="3185487" cy="307777"/>
          </a:xfrm>
          <a:prstGeom prst="rect">
            <a:avLst/>
          </a:prstGeom>
          <a:noFill/>
        </p:spPr>
        <p:txBody>
          <a:bodyPr wrap="none" rtlCol="0">
            <a:spAutoFit/>
          </a:bodyPr>
          <a:lstStyle/>
          <a:p>
            <a:r>
              <a:rPr lang="en-US" dirty="0">
                <a:hlinkClick r:id="rId2"/>
              </a:rPr>
              <a:t>https://</a:t>
            </a:r>
            <a:r>
              <a:rPr lang="en-US" dirty="0" err="1">
                <a:hlinkClick r:id="rId2"/>
              </a:rPr>
              <a:t>youtu.be</a:t>
            </a:r>
            <a:r>
              <a:rPr lang="en-US" dirty="0">
                <a:hlinkClick r:id="rId2"/>
              </a:rPr>
              <a:t>/-DP0wY2FBs4?t=496</a:t>
            </a:r>
            <a:endParaRPr lang="en-TW" dirty="0"/>
          </a:p>
        </p:txBody>
      </p:sp>
    </p:spTree>
    <p:extLst>
      <p:ext uri="{BB962C8B-B14F-4D97-AF65-F5344CB8AC3E}">
        <p14:creationId xmlns:p14="http://schemas.microsoft.com/office/powerpoint/2010/main" val="39929932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Knowledge Representation in Topology</a:t>
            </a: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a:t>
            </a:fld>
            <a:endParaRPr lang="en" dirty="0"/>
          </a:p>
        </p:txBody>
      </p:sp>
      <p:pic>
        <p:nvPicPr>
          <p:cNvPr id="22" name="Picture 21">
            <a:hlinkClick r:id="rId3"/>
            <a:extLst>
              <a:ext uri="{FF2B5EF4-FFF2-40B4-BE49-F238E27FC236}">
                <a16:creationId xmlns:a16="http://schemas.microsoft.com/office/drawing/2014/main" id="{A563D842-A00F-8546-95C2-F3DF135849E6}"/>
              </a:ext>
            </a:extLst>
          </p:cNvPr>
          <p:cNvPicPr>
            <a:picLocks noChangeAspect="1"/>
          </p:cNvPicPr>
          <p:nvPr/>
        </p:nvPicPr>
        <p:blipFill>
          <a:blip r:embed="rId4"/>
          <a:stretch>
            <a:fillRect/>
          </a:stretch>
        </p:blipFill>
        <p:spPr>
          <a:xfrm>
            <a:off x="2176562" y="1312943"/>
            <a:ext cx="4790875" cy="3045658"/>
          </a:xfrm>
          <a:prstGeom prst="rect">
            <a:avLst/>
          </a:prstGeom>
        </p:spPr>
      </p:pic>
      <p:sp>
        <p:nvSpPr>
          <p:cNvPr id="25" name="TextBox 24">
            <a:extLst>
              <a:ext uri="{FF2B5EF4-FFF2-40B4-BE49-F238E27FC236}">
                <a16:creationId xmlns:a16="http://schemas.microsoft.com/office/drawing/2014/main" id="{28B15229-F69A-A940-97C0-41D28CE735A9}"/>
              </a:ext>
            </a:extLst>
          </p:cNvPr>
          <p:cNvSpPr txBox="1"/>
          <p:nvPr/>
        </p:nvSpPr>
        <p:spPr>
          <a:xfrm>
            <a:off x="2387748" y="4653819"/>
            <a:ext cx="4368504" cy="307777"/>
          </a:xfrm>
          <a:prstGeom prst="rect">
            <a:avLst/>
          </a:prstGeom>
          <a:noFill/>
        </p:spPr>
        <p:txBody>
          <a:bodyPr wrap="none" rtlCol="0">
            <a:spAutoFit/>
          </a:bodyPr>
          <a:lstStyle/>
          <a:p>
            <a:r>
              <a:rPr lang="en-TW" dirty="0"/>
              <a:t>Youtube Link: </a:t>
            </a:r>
            <a:r>
              <a:rPr lang="en-US" dirty="0">
                <a:hlinkClick r:id="rId3"/>
              </a:rPr>
              <a:t>https://</a:t>
            </a:r>
            <a:r>
              <a:rPr lang="en-US" dirty="0" err="1">
                <a:hlinkClick r:id="rId3"/>
              </a:rPr>
              <a:t>youtu.be</a:t>
            </a:r>
            <a:r>
              <a:rPr lang="en-US" dirty="0">
                <a:hlinkClick r:id="rId3"/>
              </a:rPr>
              <a:t>/8YDw4YxT-FM?t=398</a:t>
            </a:r>
            <a:endParaRPr lang="en-TW" dirty="0"/>
          </a:p>
        </p:txBody>
      </p:sp>
    </p:spTree>
    <p:extLst>
      <p:ext uri="{BB962C8B-B14F-4D97-AF65-F5344CB8AC3E}">
        <p14:creationId xmlns:p14="http://schemas.microsoft.com/office/powerpoint/2010/main" val="133238220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矩形 1"/>
          <p:cNvSpPr>
            <a:spLocks noChangeArrowheads="1"/>
          </p:cNvSpPr>
          <p:nvPr/>
        </p:nvSpPr>
        <p:spPr bwMode="auto">
          <a:xfrm>
            <a:off x="903643" y="179399"/>
            <a:ext cx="744626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marL="0" marR="0" lvl="0" indent="0" algn="ctr" defTabSz="685783" rtl="0" eaLnBrk="1" fontAlgn="base" latinLnBrk="0" hangingPunct="1">
              <a:lnSpc>
                <a:spcPct val="100000"/>
              </a:lnSpc>
              <a:spcBef>
                <a:spcPct val="0"/>
              </a:spcBef>
              <a:spcAft>
                <a:spcPct val="0"/>
              </a:spcAft>
              <a:buClr>
                <a:srgbClr val="000000"/>
              </a:buClr>
              <a:buSzTx/>
              <a:buFont typeface="Arial"/>
              <a:buNone/>
              <a:tabLst/>
              <a:defRPr/>
            </a:pPr>
            <a:r>
              <a:rPr kumimoji="0" lang="en-US" altLang="zh-CN" sz="2000" b="1" i="0" u="none" strike="noStrike" kern="0" cap="none" spc="0" normalizeH="0" baseline="0" noProof="0" dirty="0">
                <a:ln>
                  <a:noFill/>
                </a:ln>
                <a:effectLst/>
                <a:uLnTx/>
                <a:uFillTx/>
                <a:latin typeface="Arial" charset="0"/>
                <a:ea typeface="Arial" charset="0"/>
                <a:cs typeface="Arial" charset="0"/>
                <a:sym typeface="Arial"/>
              </a:rPr>
              <a:t>Category Theory </a:t>
            </a:r>
            <a:r>
              <a:rPr lang="en-US" altLang="zh-CN" sz="2000" b="1" dirty="0">
                <a:latin typeface="Arial" charset="0"/>
                <a:ea typeface="Arial" charset="0"/>
                <a:cs typeface="Arial" charset="0"/>
              </a:rPr>
              <a:t>is a way to formally represent</a:t>
            </a:r>
            <a:r>
              <a:rPr kumimoji="0" lang="en-US" altLang="zh-CN" sz="2000" b="1" i="0" u="none" strike="noStrike" kern="0" cap="none" spc="0" normalizeH="0" baseline="0" noProof="0" dirty="0">
                <a:ln>
                  <a:noFill/>
                </a:ln>
                <a:effectLst/>
                <a:uLnTx/>
                <a:uFillTx/>
                <a:latin typeface="Arial" charset="0"/>
                <a:ea typeface="Arial" charset="0"/>
                <a:cs typeface="Arial" charset="0"/>
                <a:sym typeface="Arial"/>
              </a:rPr>
              <a:t> “Analogies”</a:t>
            </a:r>
            <a:endParaRPr kumimoji="0" lang="zh-CN" altLang="en-US" sz="2000" b="1" i="0" u="none" strike="noStrike" kern="0" cap="none" spc="0" normalizeH="0" baseline="0" noProof="0" dirty="0">
              <a:ln>
                <a:noFill/>
              </a:ln>
              <a:effectLst/>
              <a:uLnTx/>
              <a:uFillTx/>
              <a:latin typeface="Arial" charset="0"/>
              <a:ea typeface="Arial" charset="0"/>
              <a:cs typeface="Arial" charset="0"/>
              <a:sym typeface="Arial"/>
            </a:endParaRPr>
          </a:p>
        </p:txBody>
      </p:sp>
      <p:grpSp>
        <p:nvGrpSpPr>
          <p:cNvPr id="34" name="组 10"/>
          <p:cNvGrpSpPr/>
          <p:nvPr/>
        </p:nvGrpSpPr>
        <p:grpSpPr>
          <a:xfrm>
            <a:off x="7003147" y="4625937"/>
            <a:ext cx="2007865" cy="352404"/>
            <a:chOff x="4651188" y="5827497"/>
            <a:chExt cx="3112246" cy="546236"/>
          </a:xfrm>
        </p:grpSpPr>
        <p:pic>
          <p:nvPicPr>
            <p:cNvPr id="35" name="图片 8"/>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4651188" y="5827497"/>
              <a:ext cx="1444811" cy="546236"/>
            </a:xfrm>
            <a:prstGeom prst="rect">
              <a:avLst/>
            </a:prstGeom>
          </p:spPr>
        </p:pic>
        <p:pic>
          <p:nvPicPr>
            <p:cNvPr id="36" name="图片 9"/>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6095999" y="5876802"/>
              <a:ext cx="1667435" cy="496931"/>
            </a:xfrm>
            <a:prstGeom prst="rect">
              <a:avLst/>
            </a:prstGeom>
          </p:spPr>
        </p:pic>
      </p:grpSp>
      <p:sp>
        <p:nvSpPr>
          <p:cNvPr id="24" name="矩形 35"/>
          <p:cNvSpPr>
            <a:spLocks noChangeArrowheads="1"/>
          </p:cNvSpPr>
          <p:nvPr/>
        </p:nvSpPr>
        <p:spPr bwMode="auto">
          <a:xfrm>
            <a:off x="757239" y="650533"/>
            <a:ext cx="773906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marL="0" marR="0" lvl="0" indent="0" algn="ctr" defTabSz="685783" rtl="0" eaLnBrk="1" fontAlgn="base" latinLnBrk="0" hangingPunct="1">
              <a:lnSpc>
                <a:spcPct val="100000"/>
              </a:lnSpc>
              <a:spcBef>
                <a:spcPct val="0"/>
              </a:spcBef>
              <a:spcAft>
                <a:spcPct val="0"/>
              </a:spcAft>
              <a:buClr>
                <a:srgbClr val="000000"/>
              </a:buClr>
              <a:buSzTx/>
              <a:buFont typeface="Arial"/>
              <a:buNone/>
              <a:tabLst/>
              <a:defRPr/>
            </a:pPr>
            <a:r>
              <a:rPr kumimoji="0" lang="en-US" altLang="x-none" sz="1800" b="0" i="0" u="none" strike="noStrike" kern="0" cap="none" spc="0" normalizeH="0" baseline="0" noProof="0" dirty="0">
                <a:ln>
                  <a:noFill/>
                </a:ln>
                <a:effectLst/>
                <a:uLnTx/>
                <a:uFillTx/>
                <a:latin typeface="Arial" charset="0"/>
                <a:ea typeface="方正兰亭超细黑简体" charset="0"/>
                <a:cs typeface="Arial"/>
                <a:sym typeface="Arial"/>
              </a:rPr>
              <a:t>Let’s see the example :</a:t>
            </a:r>
          </a:p>
        </p:txBody>
      </p:sp>
      <p:pic>
        <p:nvPicPr>
          <p:cNvPr id="6" name="Picture 5"/>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946935" y="1058749"/>
            <a:ext cx="3322525" cy="3436116"/>
          </a:xfrm>
          <a:prstGeom prst="rect">
            <a:avLst/>
          </a:prstGeom>
        </p:spPr>
      </p:pic>
      <p:sp>
        <p:nvSpPr>
          <p:cNvPr id="27" name="矩形 35"/>
          <p:cNvSpPr>
            <a:spLocks noChangeArrowheads="1"/>
          </p:cNvSpPr>
          <p:nvPr/>
        </p:nvSpPr>
        <p:spPr bwMode="auto">
          <a:xfrm>
            <a:off x="757239" y="4239311"/>
            <a:ext cx="773906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marL="0" marR="0" lvl="0" indent="0" algn="l" defTabSz="685783" rtl="0" eaLnBrk="1" fontAlgn="base" latinLnBrk="0" hangingPunct="1">
              <a:lnSpc>
                <a:spcPct val="100000"/>
              </a:lnSpc>
              <a:spcBef>
                <a:spcPct val="0"/>
              </a:spcBef>
              <a:spcAft>
                <a:spcPct val="0"/>
              </a:spcAft>
              <a:buClr>
                <a:srgbClr val="000000"/>
              </a:buClr>
              <a:buSzTx/>
              <a:buFont typeface="Arial"/>
              <a:buNone/>
              <a:tabLst/>
              <a:defRPr/>
            </a:pPr>
            <a:r>
              <a:rPr kumimoji="0" lang="en-US" altLang="x-none" sz="800" b="0" i="1" u="none" strike="noStrike" kern="0" cap="none" spc="0" normalizeH="0" baseline="0" noProof="0" dirty="0">
                <a:ln>
                  <a:noFill/>
                </a:ln>
                <a:solidFill>
                  <a:srgbClr val="FFFFFF"/>
                </a:solidFill>
                <a:effectLst/>
                <a:uLnTx/>
                <a:uFillTx/>
                <a:latin typeface="Arial" charset="0"/>
                <a:ea typeface="方正兰亭超细黑简体" charset="0"/>
                <a:cs typeface="Arial"/>
                <a:sym typeface="Arial"/>
              </a:rPr>
              <a:t>Source</a:t>
            </a:r>
            <a:r>
              <a:rPr kumimoji="0" lang="en-US" altLang="x-none" sz="800" b="0" i="0" u="none" strike="noStrike" kern="0" cap="none" spc="0" normalizeH="0" baseline="0" noProof="0" dirty="0">
                <a:ln>
                  <a:noFill/>
                </a:ln>
                <a:solidFill>
                  <a:srgbClr val="FFFFFF"/>
                </a:solidFill>
                <a:effectLst/>
                <a:uLnTx/>
                <a:uFillTx/>
                <a:latin typeface="Arial" charset="0"/>
                <a:ea typeface="方正兰亭超细黑简体" charset="0"/>
                <a:cs typeface="Arial"/>
                <a:sym typeface="Arial"/>
              </a:rPr>
              <a:t> : </a:t>
            </a:r>
            <a:r>
              <a:rPr kumimoji="0" lang="en-US" sz="800" b="0" i="0" u="none" strike="noStrike" kern="0" cap="none" spc="0" normalizeH="0" baseline="0" noProof="0" dirty="0" err="1">
                <a:ln>
                  <a:noFill/>
                </a:ln>
                <a:solidFill>
                  <a:srgbClr val="FFFFFF"/>
                </a:solidFill>
                <a:effectLst/>
                <a:uLnTx/>
                <a:uFillTx/>
                <a:latin typeface="Arial" charset="0"/>
                <a:ea typeface="方正兰亭超细黑简体" charset="0"/>
                <a:cs typeface="Arial"/>
                <a:sym typeface="Arial"/>
              </a:rPr>
              <a:t>Milewski</a:t>
            </a:r>
            <a:r>
              <a:rPr kumimoji="0" lang="en-US" altLang="x-none" sz="800" b="0" i="0" u="none" strike="noStrike" kern="0" cap="none" spc="0" normalizeH="0" baseline="0" noProof="0" dirty="0">
                <a:ln>
                  <a:noFill/>
                </a:ln>
                <a:solidFill>
                  <a:srgbClr val="FFFFFF"/>
                </a:solidFill>
                <a:effectLst/>
                <a:uLnTx/>
                <a:uFillTx/>
                <a:latin typeface="Arial" charset="0"/>
                <a:ea typeface="方正兰亭超细黑简体" charset="0"/>
                <a:cs typeface="Arial"/>
                <a:sym typeface="Arial"/>
              </a:rPr>
              <a:t>, 2015</a:t>
            </a:r>
          </a:p>
        </p:txBody>
      </p:sp>
      <p:pic>
        <p:nvPicPr>
          <p:cNvPr id="11" name="Picture 10"/>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6263408" y="1978345"/>
            <a:ext cx="243145" cy="347241"/>
          </a:xfrm>
          <a:prstGeom prst="rect">
            <a:avLst/>
          </a:prstGeom>
        </p:spPr>
      </p:pic>
      <p:pic>
        <p:nvPicPr>
          <p:cNvPr id="12" name="Picture 11"/>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6263408" y="2983166"/>
            <a:ext cx="247329" cy="336550"/>
          </a:xfrm>
          <a:prstGeom prst="rect">
            <a:avLst/>
          </a:prstGeom>
        </p:spPr>
      </p:pic>
      <p:cxnSp>
        <p:nvCxnSpPr>
          <p:cNvPr id="3" name="Curved Connector 2"/>
          <p:cNvCxnSpPr>
            <a:stCxn id="11" idx="3"/>
            <a:endCxn id="12" idx="3"/>
          </p:cNvCxnSpPr>
          <p:nvPr/>
        </p:nvCxnSpPr>
        <p:spPr bwMode="auto">
          <a:xfrm>
            <a:off x="6506553" y="2151966"/>
            <a:ext cx="4184" cy="999475"/>
          </a:xfrm>
          <a:prstGeom prst="curvedConnector3">
            <a:avLst>
              <a:gd name="adj1" fmla="val 16236902"/>
            </a:avLst>
          </a:prstGeom>
          <a:solidFill>
            <a:schemeClr val="accent1"/>
          </a:solidFill>
          <a:ln w="28575" cap="flat" cmpd="sng" algn="ctr">
            <a:solidFill>
              <a:srgbClr val="DBB76C"/>
            </a:solidFill>
            <a:prstDash val="solid"/>
            <a:round/>
            <a:headEnd type="none" w="med" len="med"/>
            <a:tailEnd type="arrow"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6" name="矩形 35"/>
          <p:cNvSpPr>
            <a:spLocks noChangeArrowheads="1"/>
          </p:cNvSpPr>
          <p:nvPr/>
        </p:nvSpPr>
        <p:spPr bwMode="auto">
          <a:xfrm>
            <a:off x="7248207" y="2443953"/>
            <a:ext cx="1248094"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marL="0" marR="0" lvl="0" indent="0" algn="l" defTabSz="685783" rtl="0" eaLnBrk="1" fontAlgn="base" latinLnBrk="0" hangingPunct="1">
              <a:lnSpc>
                <a:spcPct val="100000"/>
              </a:lnSpc>
              <a:spcBef>
                <a:spcPct val="0"/>
              </a:spcBef>
              <a:spcAft>
                <a:spcPct val="0"/>
              </a:spcAft>
              <a:buClr>
                <a:srgbClr val="000000"/>
              </a:buClr>
              <a:buSzTx/>
              <a:buFont typeface="Arial"/>
              <a:buNone/>
              <a:tabLst/>
              <a:defRPr/>
            </a:pPr>
            <a:r>
              <a:rPr kumimoji="0" lang="en-US" altLang="x-none" sz="1050" b="0" i="0" u="none" strike="noStrike" kern="0" cap="none" spc="0" normalizeH="0" baseline="0" noProof="0">
                <a:ln>
                  <a:noFill/>
                </a:ln>
                <a:solidFill>
                  <a:srgbClr val="5B9BD5"/>
                </a:solidFill>
                <a:effectLst/>
                <a:uLnTx/>
                <a:uFillTx/>
                <a:latin typeface="Arial" charset="0"/>
                <a:ea typeface="方正兰亭超细黑简体" charset="0"/>
                <a:cs typeface="Arial"/>
                <a:sym typeface="Arial"/>
              </a:rPr>
              <a:t>Natural Transformation</a:t>
            </a:r>
            <a:endParaRPr kumimoji="0" lang="en-US" altLang="x-none" sz="1050" b="0" i="0" u="none" strike="noStrike" kern="0" cap="none" spc="0" normalizeH="0" baseline="0" noProof="0" dirty="0">
              <a:ln>
                <a:noFill/>
              </a:ln>
              <a:solidFill>
                <a:srgbClr val="5B9BD5"/>
              </a:solidFill>
              <a:effectLst/>
              <a:uLnTx/>
              <a:uFillTx/>
              <a:latin typeface="Arial" charset="0"/>
              <a:ea typeface="方正兰亭超细黑简体" charset="0"/>
              <a:cs typeface="Arial"/>
              <a:sym typeface="Arial"/>
            </a:endParaRPr>
          </a:p>
        </p:txBody>
      </p:sp>
      <p:sp>
        <p:nvSpPr>
          <p:cNvPr id="17" name="矩形 35"/>
          <p:cNvSpPr>
            <a:spLocks noChangeArrowheads="1"/>
          </p:cNvSpPr>
          <p:nvPr/>
        </p:nvSpPr>
        <p:spPr bwMode="auto">
          <a:xfrm>
            <a:off x="2838747" y="1747598"/>
            <a:ext cx="734354"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marL="0" marR="0" lvl="0" indent="0" algn="l" defTabSz="685783" rtl="0" eaLnBrk="1" fontAlgn="base" latinLnBrk="0" hangingPunct="1">
              <a:lnSpc>
                <a:spcPct val="100000"/>
              </a:lnSpc>
              <a:spcBef>
                <a:spcPct val="0"/>
              </a:spcBef>
              <a:spcAft>
                <a:spcPct val="0"/>
              </a:spcAft>
              <a:buClr>
                <a:srgbClr val="000000"/>
              </a:buClr>
              <a:buSzTx/>
              <a:buFont typeface="Arial"/>
              <a:buNone/>
              <a:tabLst/>
              <a:defRPr/>
            </a:pPr>
            <a:r>
              <a:rPr kumimoji="0" lang="en-US" altLang="x-none" sz="1050" b="0" i="0" u="none" strike="noStrike" kern="0" cap="none" spc="0" normalizeH="0" baseline="0" noProof="0">
                <a:ln>
                  <a:noFill/>
                </a:ln>
                <a:solidFill>
                  <a:srgbClr val="5B9BD5"/>
                </a:solidFill>
                <a:effectLst/>
                <a:uLnTx/>
                <a:uFillTx/>
                <a:latin typeface="Arial" charset="0"/>
                <a:ea typeface="方正兰亭超细黑简体" charset="0"/>
                <a:cs typeface="Arial"/>
                <a:sym typeface="Arial"/>
              </a:rPr>
              <a:t>Functor</a:t>
            </a:r>
            <a:endParaRPr kumimoji="0" lang="en-US" altLang="x-none" sz="1050" b="0" i="0" u="none" strike="noStrike" kern="0" cap="none" spc="0" normalizeH="0" baseline="0" noProof="0" dirty="0">
              <a:ln>
                <a:noFill/>
              </a:ln>
              <a:solidFill>
                <a:srgbClr val="5B9BD5"/>
              </a:solidFill>
              <a:effectLst/>
              <a:uLnTx/>
              <a:uFillTx/>
              <a:latin typeface="Arial" charset="0"/>
              <a:ea typeface="方正兰亭超细黑简体" charset="0"/>
              <a:cs typeface="Arial"/>
              <a:sym typeface="Arial"/>
            </a:endParaRPr>
          </a:p>
        </p:txBody>
      </p:sp>
      <p:sp>
        <p:nvSpPr>
          <p:cNvPr id="18" name="矩形 35"/>
          <p:cNvSpPr>
            <a:spLocks noChangeArrowheads="1"/>
          </p:cNvSpPr>
          <p:nvPr/>
        </p:nvSpPr>
        <p:spPr bwMode="auto">
          <a:xfrm>
            <a:off x="1212580" y="2522072"/>
            <a:ext cx="734354"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marL="0" marR="0" lvl="0" indent="0" algn="l" defTabSz="685783" rtl="0" eaLnBrk="1" fontAlgn="base" latinLnBrk="0" hangingPunct="1">
              <a:lnSpc>
                <a:spcPct val="100000"/>
              </a:lnSpc>
              <a:spcBef>
                <a:spcPct val="0"/>
              </a:spcBef>
              <a:spcAft>
                <a:spcPct val="0"/>
              </a:spcAft>
              <a:buClr>
                <a:srgbClr val="000000"/>
              </a:buClr>
              <a:buSzTx/>
              <a:buFont typeface="Arial"/>
              <a:buNone/>
              <a:tabLst/>
              <a:defRPr/>
            </a:pPr>
            <a:r>
              <a:rPr kumimoji="0" lang="en-US" altLang="x-none" sz="1050" b="0" i="0" u="none" strike="noStrike" kern="0" cap="none" spc="0" normalizeH="0" baseline="0" noProof="0">
                <a:ln>
                  <a:noFill/>
                </a:ln>
                <a:solidFill>
                  <a:srgbClr val="5B9BD5"/>
                </a:solidFill>
                <a:effectLst/>
                <a:uLnTx/>
                <a:uFillTx/>
                <a:latin typeface="Arial" charset="0"/>
                <a:ea typeface="方正兰亭超细黑简体" charset="0"/>
                <a:cs typeface="Arial"/>
                <a:sym typeface="Arial"/>
              </a:rPr>
              <a:t>Category</a:t>
            </a:r>
            <a:endParaRPr kumimoji="0" lang="en-US" altLang="x-none" sz="1050" b="0" i="0" u="none" strike="noStrike" kern="0" cap="none" spc="0" normalizeH="0" baseline="0" noProof="0" dirty="0">
              <a:ln>
                <a:noFill/>
              </a:ln>
              <a:solidFill>
                <a:srgbClr val="5B9BD5"/>
              </a:solidFill>
              <a:effectLst/>
              <a:uLnTx/>
              <a:uFillTx/>
              <a:latin typeface="Arial" charset="0"/>
              <a:ea typeface="方正兰亭超细黑简体" charset="0"/>
              <a:cs typeface="Arial"/>
              <a:sym typeface="Arial"/>
            </a:endParaRPr>
          </a:p>
        </p:txBody>
      </p:sp>
    </p:spTree>
    <p:extLst>
      <p:ext uri="{BB962C8B-B14F-4D97-AF65-F5344CB8AC3E}">
        <p14:creationId xmlns:p14="http://schemas.microsoft.com/office/powerpoint/2010/main" val="5915980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文本框 12"/>
          <p:cNvSpPr txBox="1"/>
          <p:nvPr/>
        </p:nvSpPr>
        <p:spPr>
          <a:xfrm>
            <a:off x="2334917" y="227216"/>
            <a:ext cx="4474165" cy="461665"/>
          </a:xfrm>
          <a:prstGeom prst="rect">
            <a:avLst/>
          </a:prstGeom>
          <a:noFill/>
        </p:spPr>
        <p:txBody>
          <a:bodyPr wrap="square" rtlCol="0">
            <a:spAutoFit/>
          </a:bodyPr>
          <a:lstStyle/>
          <a:p>
            <a:pPr marL="0" marR="0" lvl="1"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zh-CN" sz="2400" b="0" i="0" u="none" strike="noStrike" kern="0" cap="none" spc="0" normalizeH="0" baseline="0" noProof="0" dirty="0">
                <a:ln>
                  <a:noFill/>
                </a:ln>
                <a:solidFill>
                  <a:schemeClr val="tx1"/>
                </a:solidFill>
                <a:effectLst/>
                <a:uLnTx/>
                <a:uFillTx/>
                <a:latin typeface="Hei" charset="-122"/>
                <a:ea typeface="Hei" charset="-122"/>
                <a:cs typeface="Hei" charset="-122"/>
                <a:sym typeface="Arial"/>
              </a:rPr>
              <a:t>Partially Ordered Set (POS)</a:t>
            </a:r>
            <a:endParaRPr kumimoji="0" lang="zh-CN" altLang="en-US" sz="975" b="0" i="0" u="none" strike="noStrike" kern="0" cap="none" spc="0" normalizeH="0" baseline="0" noProof="0" dirty="0">
              <a:ln>
                <a:noFill/>
              </a:ln>
              <a:solidFill>
                <a:schemeClr val="tx1"/>
              </a:solidFill>
              <a:effectLst/>
              <a:uLnTx/>
              <a:uFillTx/>
              <a:latin typeface="Hei" charset="-122"/>
              <a:ea typeface="Hei" charset="-122"/>
              <a:cs typeface="Hei" charset="-122"/>
              <a:sym typeface="Arial"/>
            </a:endParaRPr>
          </a:p>
        </p:txBody>
      </p:sp>
      <p:sp>
        <p:nvSpPr>
          <p:cNvPr id="3" name="TextBox 2"/>
          <p:cNvSpPr txBox="1"/>
          <p:nvPr/>
        </p:nvSpPr>
        <p:spPr>
          <a:xfrm>
            <a:off x="1873675" y="4408453"/>
            <a:ext cx="5396650" cy="507831"/>
          </a:xfrm>
          <a:prstGeom prst="rect">
            <a:avLst/>
          </a:prstGeom>
          <a:solidFill>
            <a:schemeClr val="bg1"/>
          </a:solidFill>
        </p:spPr>
        <p:txBody>
          <a:bodyPr wrap="square" rtlCol="0">
            <a:spAutoFit/>
          </a:bodyPr>
          <a:lstStyle/>
          <a:p>
            <a:pPr lvl="0"/>
            <a:r>
              <a:rPr lang="en-US" sz="900" dirty="0"/>
              <a:t>The </a:t>
            </a:r>
            <a:r>
              <a:rPr lang="en-US" sz="900" dirty="0">
                <a:hlinkClick r:id="rId2" tooltip="Hasse diagram"/>
              </a:rPr>
              <a:t>Hasse diagram</a:t>
            </a:r>
            <a:r>
              <a:rPr lang="en-US" sz="900" dirty="0"/>
              <a:t> of the </a:t>
            </a:r>
            <a:r>
              <a:rPr lang="en-US" sz="900" dirty="0">
                <a:hlinkClick r:id="rId3" tooltip="Power set"/>
              </a:rPr>
              <a:t>set of all subsets</a:t>
            </a:r>
            <a:r>
              <a:rPr lang="en-US" sz="900" dirty="0"/>
              <a:t> of a three-element set {x, y, z}, ordered by inclusion. Distinct sets on the same horizontal level are incomparable with each other. Some other pairs, such as {x} and {</a:t>
            </a:r>
            <a:r>
              <a:rPr lang="en-US" sz="900" dirty="0" err="1"/>
              <a:t>y,z</a:t>
            </a:r>
            <a:r>
              <a:rPr lang="en-US" sz="900" dirty="0"/>
              <a:t>}, are also incomparable. (Image and Text Source: Wikipedia: </a:t>
            </a:r>
            <a:r>
              <a:rPr lang="en-US" sz="900" dirty="0">
                <a:hlinkClick r:id="rId4"/>
              </a:rPr>
              <a:t>POS</a:t>
            </a:r>
            <a:r>
              <a:rPr lang="en-US" sz="900" dirty="0"/>
              <a:t> )</a:t>
            </a:r>
            <a:endParaRPr kumimoji="0" lang="en-US" sz="900" b="0" i="0" u="none" strike="noStrike" kern="0" cap="none" spc="0" normalizeH="0" baseline="0" noProof="0" dirty="0">
              <a:ln>
                <a:noFill/>
              </a:ln>
              <a:solidFill>
                <a:prstClr val="white"/>
              </a:solidFill>
              <a:effectLst/>
              <a:uLnTx/>
              <a:uFillTx/>
              <a:latin typeface="Arial"/>
              <a:cs typeface="Arial"/>
              <a:sym typeface="Arial"/>
            </a:endParaRPr>
          </a:p>
        </p:txBody>
      </p:sp>
      <p:pic>
        <p:nvPicPr>
          <p:cNvPr id="1026" name="Picture 2">
            <a:hlinkClick r:id="rId4"/>
            <a:extLst>
              <a:ext uri="{FF2B5EF4-FFF2-40B4-BE49-F238E27FC236}">
                <a16:creationId xmlns:a16="http://schemas.microsoft.com/office/drawing/2014/main" id="{7C29A3B7-C1A5-DF46-8EB1-115D4C28A96E}"/>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2512157" y="1130439"/>
            <a:ext cx="4119685" cy="311448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EF63CDF6-3081-FD43-A76E-BE71D17C3DAD}"/>
              </a:ext>
            </a:extLst>
          </p:cNvPr>
          <p:cNvSpPr txBox="1"/>
          <p:nvPr/>
        </p:nvSpPr>
        <p:spPr>
          <a:xfrm>
            <a:off x="6631842" y="4013061"/>
            <a:ext cx="752129" cy="307777"/>
          </a:xfrm>
          <a:prstGeom prst="rect">
            <a:avLst/>
          </a:prstGeom>
          <a:noFill/>
        </p:spPr>
        <p:txBody>
          <a:bodyPr wrap="none" rtlCol="0">
            <a:spAutoFit/>
          </a:bodyPr>
          <a:lstStyle/>
          <a:p>
            <a:r>
              <a:rPr lang="en-TW" dirty="0"/>
              <a:t>Bottom</a:t>
            </a:r>
          </a:p>
        </p:txBody>
      </p:sp>
      <p:sp>
        <p:nvSpPr>
          <p:cNvPr id="6" name="TextBox 5">
            <a:extLst>
              <a:ext uri="{FF2B5EF4-FFF2-40B4-BE49-F238E27FC236}">
                <a16:creationId xmlns:a16="http://schemas.microsoft.com/office/drawing/2014/main" id="{A75544C8-6E0E-EB46-BC38-F9F673FCF0B6}"/>
              </a:ext>
            </a:extLst>
          </p:cNvPr>
          <p:cNvSpPr txBox="1"/>
          <p:nvPr/>
        </p:nvSpPr>
        <p:spPr>
          <a:xfrm>
            <a:off x="6631841" y="1130439"/>
            <a:ext cx="1058303" cy="307777"/>
          </a:xfrm>
          <a:prstGeom prst="rect">
            <a:avLst/>
          </a:prstGeom>
          <a:noFill/>
        </p:spPr>
        <p:txBody>
          <a:bodyPr wrap="none" rtlCol="0">
            <a:spAutoFit/>
          </a:bodyPr>
          <a:lstStyle/>
          <a:p>
            <a:r>
              <a:rPr lang="en-TW" dirty="0"/>
              <a:t>Top (Meet)</a:t>
            </a:r>
          </a:p>
        </p:txBody>
      </p:sp>
    </p:spTree>
    <p:extLst>
      <p:ext uri="{BB962C8B-B14F-4D97-AF65-F5344CB8AC3E}">
        <p14:creationId xmlns:p14="http://schemas.microsoft.com/office/powerpoint/2010/main" val="238043175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solidFill>
                  <a:schemeClr val="tx1"/>
                </a:solidFill>
                <a:latin typeface="黑体" panose="02010609060101010101" pitchFamily="49" charset="-122"/>
                <a:ea typeface="黑体" panose="02010609060101010101" pitchFamily="49" charset="-122"/>
              </a:rPr>
              <a:t>Ontological Engineering (</a:t>
            </a:r>
            <a:r>
              <a:rPr lang="zh-CN" altLang="en-US" dirty="0">
                <a:solidFill>
                  <a:schemeClr val="tx1"/>
                </a:solidFill>
                <a:latin typeface="黑体" panose="02010609060101010101" pitchFamily="49" charset="-122"/>
                <a:ea typeface="黑体" panose="02010609060101010101" pitchFamily="49" charset="-122"/>
              </a:rPr>
              <a:t>知识图谱</a:t>
            </a:r>
            <a:r>
              <a:rPr lang="en-US" altLang="zh-CN" dirty="0">
                <a:solidFill>
                  <a:schemeClr val="tx1"/>
                </a:solidFill>
                <a:latin typeface="黑体" panose="02010609060101010101" pitchFamily="49" charset="-122"/>
                <a:ea typeface="黑体" panose="02010609060101010101" pitchFamily="49" charset="-122"/>
              </a:rPr>
              <a:t>)</a:t>
            </a:r>
            <a:endParaRPr lang="zh-CN" altLang="en-US" dirty="0">
              <a:solidFill>
                <a:schemeClr val="tx1"/>
              </a:solidFill>
              <a:latin typeface="黑体" panose="02010609060101010101" pitchFamily="49" charset="-122"/>
              <a:ea typeface="黑体" panose="02010609060101010101" pitchFamily="49" charset="-122"/>
            </a:endParaRPr>
          </a:p>
        </p:txBody>
      </p:sp>
      <p:pic>
        <p:nvPicPr>
          <p:cNvPr id="4" name="Picture 3">
            <a:hlinkClick r:id="rId2"/>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414057" y="1268017"/>
            <a:ext cx="3550493" cy="3097130"/>
          </a:xfrm>
          <a:prstGeom prst="rect">
            <a:avLst/>
          </a:prstGeom>
        </p:spPr>
      </p:pic>
      <p:sp>
        <p:nvSpPr>
          <p:cNvPr id="5" name="TextBox 4"/>
          <p:cNvSpPr txBox="1"/>
          <p:nvPr/>
        </p:nvSpPr>
        <p:spPr>
          <a:xfrm>
            <a:off x="4594956" y="4569935"/>
            <a:ext cx="3188693" cy="25391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50" b="0" i="0" u="none" strike="noStrike" kern="0" cap="none" spc="0" normalizeH="0" baseline="0" noProof="0" dirty="0">
                <a:ln>
                  <a:noFill/>
                </a:ln>
                <a:solidFill>
                  <a:prstClr val="white"/>
                </a:solidFill>
                <a:effectLst/>
                <a:uLnTx/>
                <a:uFillTx/>
                <a:latin typeface="Arial"/>
                <a:cs typeface="Arial"/>
                <a:sym typeface="Arial"/>
                <a:hlinkClick r:id="rId2"/>
              </a:rPr>
              <a:t>https://</a:t>
            </a:r>
            <a:r>
              <a:rPr kumimoji="0" lang="en-US" sz="1050" b="0" i="0" u="none" strike="noStrike" kern="0" cap="none" spc="0" normalizeH="0" baseline="0" noProof="0" dirty="0" err="1">
                <a:ln>
                  <a:noFill/>
                </a:ln>
                <a:solidFill>
                  <a:prstClr val="white"/>
                </a:solidFill>
                <a:effectLst/>
                <a:uLnTx/>
                <a:uFillTx/>
                <a:latin typeface="Arial"/>
                <a:cs typeface="Arial"/>
                <a:sym typeface="Arial"/>
                <a:hlinkClick r:id="rId2"/>
              </a:rPr>
              <a:t>en.wikipedia.org</a:t>
            </a:r>
            <a:r>
              <a:rPr kumimoji="0" lang="en-US" sz="1050" b="0" i="0" u="none" strike="noStrike" kern="0" cap="none" spc="0" normalizeH="0" baseline="0" noProof="0" dirty="0">
                <a:ln>
                  <a:noFill/>
                </a:ln>
                <a:solidFill>
                  <a:prstClr val="white"/>
                </a:solidFill>
                <a:effectLst/>
                <a:uLnTx/>
                <a:uFillTx/>
                <a:latin typeface="Arial"/>
                <a:cs typeface="Arial"/>
                <a:sym typeface="Arial"/>
                <a:hlinkClick r:id="rId2"/>
              </a:rPr>
              <a:t>/wiki/</a:t>
            </a:r>
            <a:r>
              <a:rPr kumimoji="0" lang="en-US" sz="1050" b="0" i="0" u="none" strike="noStrike" kern="0" cap="none" spc="0" normalizeH="0" baseline="0" noProof="0" dirty="0" err="1">
                <a:ln>
                  <a:noFill/>
                </a:ln>
                <a:solidFill>
                  <a:prstClr val="white"/>
                </a:solidFill>
                <a:effectLst/>
                <a:uLnTx/>
                <a:uFillTx/>
                <a:latin typeface="Arial"/>
                <a:cs typeface="Arial"/>
                <a:sym typeface="Arial"/>
                <a:hlinkClick r:id="rId2"/>
              </a:rPr>
              <a:t>Ontology_engineering</a:t>
            </a:r>
            <a:endParaRPr kumimoji="0" lang="en-US" sz="1050" b="0" i="0" u="none" strike="noStrike" kern="0" cap="none" spc="0" normalizeH="0" baseline="0" noProof="0" dirty="0">
              <a:ln>
                <a:noFill/>
              </a:ln>
              <a:solidFill>
                <a:prstClr val="white"/>
              </a:solidFill>
              <a:effectLst/>
              <a:uLnTx/>
              <a:uFillTx/>
              <a:latin typeface="Arial"/>
              <a:cs typeface="Arial"/>
              <a:sym typeface="Arial"/>
            </a:endParaRPr>
          </a:p>
        </p:txBody>
      </p:sp>
      <p:sp>
        <p:nvSpPr>
          <p:cNvPr id="7" name="TextBox 6"/>
          <p:cNvSpPr txBox="1"/>
          <p:nvPr/>
        </p:nvSpPr>
        <p:spPr>
          <a:xfrm>
            <a:off x="423949" y="1413752"/>
            <a:ext cx="3728258" cy="332398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100" b="0" i="0" u="none" strike="noStrike" kern="0" cap="none" spc="0" normalizeH="0" baseline="0" noProof="0" dirty="0">
                <a:ln>
                  <a:noFill/>
                </a:ln>
                <a:solidFill>
                  <a:schemeClr val="tx1"/>
                </a:solidFill>
                <a:effectLst/>
                <a:uLnTx/>
                <a:uFillTx/>
                <a:latin typeface="Arial"/>
                <a:cs typeface="Arial"/>
                <a:sym typeface="Arial"/>
              </a:rPr>
              <a:t>Ontology engineering </a:t>
            </a:r>
            <a:r>
              <a:rPr kumimoji="0" lang="mr-IN" sz="2100" b="0" i="0" u="none" strike="noStrike" kern="0" cap="none" spc="0" normalizeH="0" baseline="0" noProof="0" dirty="0">
                <a:ln>
                  <a:noFill/>
                </a:ln>
                <a:solidFill>
                  <a:schemeClr val="tx1"/>
                </a:solidFill>
                <a:effectLst/>
                <a:uLnTx/>
                <a:uFillTx/>
                <a:latin typeface="Arial"/>
                <a:sym typeface="Arial"/>
              </a:rPr>
              <a:t>…</a:t>
            </a:r>
            <a:r>
              <a:rPr kumimoji="0" lang="en-US" sz="2100" b="0" i="0" u="none" strike="noStrike" kern="0" cap="none" spc="0" normalizeH="0" baseline="0" noProof="0" dirty="0">
                <a:ln>
                  <a:noFill/>
                </a:ln>
                <a:solidFill>
                  <a:schemeClr val="tx1"/>
                </a:solidFill>
                <a:effectLst/>
                <a:uLnTx/>
                <a:uFillTx/>
                <a:latin typeface="Arial"/>
                <a:cs typeface="Arial"/>
                <a:sym typeface="Arial"/>
              </a:rPr>
              <a:t> studies the methods and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100" b="0" i="0" u="none" strike="noStrike" kern="0" cap="none" spc="0" normalizeH="0" baseline="0" noProof="0" dirty="0">
                <a:ln>
                  <a:noFill/>
                </a:ln>
                <a:solidFill>
                  <a:schemeClr val="tx1"/>
                </a:solidFill>
                <a:effectLst/>
                <a:uLnTx/>
                <a:uFillTx/>
                <a:latin typeface="Arial"/>
                <a:cs typeface="Arial"/>
                <a:sym typeface="Arial"/>
              </a:rPr>
              <a:t>methodologies for building ontologies: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mr-IN" sz="2100" b="0" i="0" u="none" strike="noStrike" kern="0" cap="none" spc="0" normalizeH="0" baseline="0" noProof="0" dirty="0">
                <a:ln>
                  <a:noFill/>
                </a:ln>
                <a:solidFill>
                  <a:schemeClr val="tx1"/>
                </a:solidFill>
                <a:effectLst/>
                <a:uLnTx/>
                <a:uFillTx/>
                <a:latin typeface="Arial"/>
                <a:sym typeface="Arial"/>
              </a:rPr>
              <a:t>…</a:t>
            </a:r>
            <a:r>
              <a:rPr kumimoji="0" lang="en-US" sz="2100" b="0" i="0" u="none" strike="noStrike" kern="0" cap="none" spc="0" normalizeH="0" baseline="0" noProof="0" dirty="0">
                <a:ln>
                  <a:noFill/>
                </a:ln>
                <a:solidFill>
                  <a:schemeClr val="tx1"/>
                </a:solidFill>
                <a:effectLst/>
                <a:uLnTx/>
                <a:uFillTx/>
                <a:latin typeface="Arial"/>
                <a:cs typeface="Arial"/>
                <a:sym typeface="Arial"/>
              </a:rPr>
              <a:t> formal representations of a set of concepts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mr-IN" sz="2100" b="0" i="0" u="none" strike="noStrike" kern="0" cap="none" spc="0" normalizeH="0" baseline="0" noProof="0" dirty="0">
                <a:ln>
                  <a:noFill/>
                </a:ln>
                <a:solidFill>
                  <a:schemeClr val="tx1"/>
                </a:solidFill>
                <a:effectLst/>
                <a:uLnTx/>
                <a:uFillTx/>
                <a:latin typeface="Arial"/>
                <a:sym typeface="Arial"/>
              </a:rPr>
              <a:t>…</a:t>
            </a:r>
            <a:r>
              <a:rPr kumimoji="0" lang="en-US" sz="2100" b="0" i="0" u="none" strike="noStrike" kern="0" cap="none" spc="0" normalizeH="0" baseline="0" noProof="0" dirty="0">
                <a:ln>
                  <a:noFill/>
                </a:ln>
                <a:solidFill>
                  <a:schemeClr val="tx1"/>
                </a:solidFill>
                <a:effectLst/>
                <a:uLnTx/>
                <a:uFillTx/>
                <a:latin typeface="Arial"/>
                <a:cs typeface="Arial"/>
                <a:sym typeface="Arial"/>
              </a:rPr>
              <a:t> Core ideas and objectives of ontology engineering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100" b="0" i="0" u="none" strike="noStrike" kern="0" cap="none" spc="0" normalizeH="0" baseline="0" noProof="0" dirty="0">
                <a:ln>
                  <a:noFill/>
                </a:ln>
                <a:solidFill>
                  <a:schemeClr val="tx1"/>
                </a:solidFill>
                <a:effectLst/>
                <a:uLnTx/>
                <a:uFillTx/>
                <a:latin typeface="Arial"/>
                <a:cs typeface="Arial"/>
                <a:sym typeface="Arial"/>
              </a:rPr>
              <a:t>are also central in conceptual modeling.</a:t>
            </a:r>
          </a:p>
        </p:txBody>
      </p:sp>
    </p:spTree>
    <p:extLst>
      <p:ext uri="{BB962C8B-B14F-4D97-AF65-F5344CB8AC3E}">
        <p14:creationId xmlns:p14="http://schemas.microsoft.com/office/powerpoint/2010/main" val="140703182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zh-CN" altLang="en-US" dirty="0">
                <a:solidFill>
                  <a:schemeClr val="tx1"/>
                </a:solidFill>
                <a:latin typeface="黑体" panose="02010609060101010101" pitchFamily="49" charset="-122"/>
                <a:ea typeface="黑体" panose="02010609060101010101" pitchFamily="49" charset="-122"/>
              </a:rPr>
              <a:t>可计算图形语意：</a:t>
            </a:r>
            <a:r>
              <a:rPr lang="en-US" altLang="zh-CN" dirty="0">
                <a:solidFill>
                  <a:schemeClr val="tx1"/>
                </a:solidFill>
                <a:latin typeface="黑体" panose="02010609060101010101" pitchFamily="49" charset="-122"/>
                <a:ea typeface="黑体" panose="02010609060101010101" pitchFamily="49" charset="-122"/>
              </a:rPr>
              <a:t>Computable Semantics</a:t>
            </a:r>
            <a:endParaRPr lang="zh-CN" altLang="en-US" dirty="0">
              <a:solidFill>
                <a:schemeClr val="tx1"/>
              </a:solidFill>
              <a:latin typeface="黑体" panose="02010609060101010101" pitchFamily="49" charset="-122"/>
              <a:ea typeface="黑体" panose="02010609060101010101" pitchFamily="49" charset="-122"/>
            </a:endParaRPr>
          </a:p>
        </p:txBody>
      </p:sp>
      <p:pic>
        <p:nvPicPr>
          <p:cNvPr id="4" name="Picture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91768" y="1344809"/>
            <a:ext cx="4380232" cy="3293052"/>
          </a:xfrm>
          <a:prstGeom prst="rect">
            <a:avLst/>
          </a:prstGeom>
        </p:spPr>
      </p:pic>
      <p:pic>
        <p:nvPicPr>
          <p:cNvPr id="5" name="Picture 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571999" y="1346335"/>
            <a:ext cx="4380809" cy="3291527"/>
          </a:xfrm>
          <a:prstGeom prst="rect">
            <a:avLst/>
          </a:prstGeom>
        </p:spPr>
      </p:pic>
    </p:spTree>
    <p:extLst>
      <p:ext uri="{BB962C8B-B14F-4D97-AF65-F5344CB8AC3E}">
        <p14:creationId xmlns:p14="http://schemas.microsoft.com/office/powerpoint/2010/main" val="35550032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Let’s listen to Ted Nelson’s confession (again)</a:t>
            </a: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a:t>
            </a:fld>
            <a:endParaRPr lang="en" dirty="0"/>
          </a:p>
        </p:txBody>
      </p:sp>
      <p:sp>
        <p:nvSpPr>
          <p:cNvPr id="9" name="TextBox 8">
            <a:extLst>
              <a:ext uri="{FF2B5EF4-FFF2-40B4-BE49-F238E27FC236}">
                <a16:creationId xmlns:a16="http://schemas.microsoft.com/office/drawing/2014/main" id="{EEEBC5B9-4272-BD4F-A58E-1904BADB03C9}"/>
              </a:ext>
            </a:extLst>
          </p:cNvPr>
          <p:cNvSpPr txBox="1"/>
          <p:nvPr/>
        </p:nvSpPr>
        <p:spPr>
          <a:xfrm>
            <a:off x="500236" y="1132666"/>
            <a:ext cx="3798386" cy="3585597"/>
          </a:xfrm>
          <a:prstGeom prst="rect">
            <a:avLst/>
          </a:prstGeom>
          <a:noFill/>
        </p:spPr>
        <p:txBody>
          <a:bodyPr wrap="square" rtlCol="0">
            <a:spAutoFit/>
          </a:bodyPr>
          <a:lstStyle/>
          <a:p>
            <a:r>
              <a:rPr lang="en-US" sz="1000" dirty="0"/>
              <a:t>It was an experience of water and interconnection.</a:t>
            </a:r>
          </a:p>
          <a:p>
            <a:r>
              <a:rPr lang="en-US" sz="1000" dirty="0"/>
              <a:t>I was with my grandparents in a row boat in Chicago, </a:t>
            </a:r>
          </a:p>
          <a:p>
            <a:r>
              <a:rPr lang="en-US" sz="1000" dirty="0"/>
              <a:t>so I must have been </a:t>
            </a:r>
            <a:r>
              <a:rPr lang="en-US" sz="1000" b="1" i="1" dirty="0"/>
              <a:t>five years old</a:t>
            </a:r>
            <a:r>
              <a:rPr lang="en-US" sz="1000" dirty="0"/>
              <a:t>.</a:t>
            </a:r>
          </a:p>
          <a:p>
            <a:endParaRPr lang="en-US" sz="1000" dirty="0"/>
          </a:p>
          <a:p>
            <a:r>
              <a:rPr lang="en-US" sz="1000" dirty="0"/>
              <a:t>I was trailing my hand in the water and I thought about how the water was moving around my fingers, opening on one side and closing on the other, and that changing system of relationships where everything was kind of similar, kind of the same and they are different. T</a:t>
            </a:r>
            <a:r>
              <a:rPr lang="en-US" sz="1000"/>
              <a:t>hat </a:t>
            </a:r>
            <a:r>
              <a:rPr lang="en-US" sz="1000" dirty="0"/>
              <a:t>was so difficult to visualize </a:t>
            </a:r>
            <a:r>
              <a:rPr lang="en-US" sz="1000"/>
              <a:t>and express… </a:t>
            </a:r>
            <a:r>
              <a:rPr lang="en-US" sz="1000" dirty="0"/>
              <a:t>and just generalizing that to the entire universe that </a:t>
            </a:r>
            <a:r>
              <a:rPr lang="en-US" sz="1000" b="1" i="1" dirty="0"/>
              <a:t>the world is a system of ever-changing relationships and structures, struck me as a vast truth</a:t>
            </a:r>
            <a:r>
              <a:rPr lang="en-US" sz="1000" dirty="0"/>
              <a:t>… expressing that interconnection has been the center of all my thinking and all my computer work has been about expressing and representing and showing interconnection among writings especially. And writing is the process of reducing a tapestry of interconnection into a narrow sequence… they change the meaning of </a:t>
            </a:r>
            <a:r>
              <a:rPr lang="en-US" sz="1000" b="1" i="1" dirty="0">
                <a:hlinkClick r:id="rId2"/>
              </a:rPr>
              <a:t>cut-and-paste</a:t>
            </a:r>
            <a:r>
              <a:rPr lang="en-US" sz="1000" b="1" i="1" dirty="0"/>
              <a:t> and pretended it was the same thing… because humanity has no decent writing tools. … I consider that to be a crime against humanity</a:t>
            </a:r>
            <a:r>
              <a:rPr lang="en-US" sz="1000" dirty="0"/>
              <a:t> and … this is the problem </a:t>
            </a:r>
            <a:r>
              <a:rPr lang="en-US" sz="1000" b="1" i="1" dirty="0"/>
              <a:t>of interconnection and representation and sequentialization</a:t>
            </a:r>
            <a:r>
              <a:rPr lang="en-US" sz="1000" dirty="0"/>
              <a:t> all similar to the issue of water.  </a:t>
            </a:r>
          </a:p>
          <a:p>
            <a:pPr lvl="1"/>
            <a:r>
              <a:rPr lang="en-US" sz="700" dirty="0"/>
              <a:t>   - </a:t>
            </a:r>
            <a:r>
              <a:rPr lang="en-US" sz="700" dirty="0" err="1"/>
              <a:t>Youtube</a:t>
            </a:r>
            <a:r>
              <a:rPr lang="en-US" sz="700" dirty="0"/>
              <a:t> link: </a:t>
            </a:r>
            <a:r>
              <a:rPr lang="en-US" sz="700" dirty="0">
                <a:hlinkClick r:id="rId3"/>
              </a:rPr>
              <a:t>Lo and Behold</a:t>
            </a:r>
            <a:r>
              <a:rPr lang="en-US" sz="700" dirty="0"/>
              <a:t> the movie, section on </a:t>
            </a:r>
            <a:r>
              <a:rPr lang="en-US" sz="700" dirty="0">
                <a:hlinkClick r:id="rId4"/>
              </a:rPr>
              <a:t>interviewing Ted Nelson</a:t>
            </a:r>
            <a:endParaRPr lang="en-TW" sz="700" dirty="0"/>
          </a:p>
        </p:txBody>
      </p:sp>
      <p:pic>
        <p:nvPicPr>
          <p:cNvPr id="3" name="Picture 2">
            <a:hlinkClick r:id="rId5"/>
            <a:extLst>
              <a:ext uri="{FF2B5EF4-FFF2-40B4-BE49-F238E27FC236}">
                <a16:creationId xmlns:a16="http://schemas.microsoft.com/office/drawing/2014/main" id="{C2FFC2CD-C0C4-1A45-8413-D4BF20C8DE41}"/>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5046988" y="1132666"/>
            <a:ext cx="2551016" cy="1775315"/>
          </a:xfrm>
          <a:prstGeom prst="rect">
            <a:avLst/>
          </a:prstGeom>
        </p:spPr>
      </p:pic>
      <p:pic>
        <p:nvPicPr>
          <p:cNvPr id="10" name="Picture 9">
            <a:hlinkClick r:id="rId7"/>
            <a:extLst>
              <a:ext uri="{FF2B5EF4-FFF2-40B4-BE49-F238E27FC236}">
                <a16:creationId xmlns:a16="http://schemas.microsoft.com/office/drawing/2014/main" id="{759E196E-4567-4847-BC46-50F675FA98D8}"/>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6138656" y="2955639"/>
            <a:ext cx="1459348" cy="1309346"/>
          </a:xfrm>
          <a:prstGeom prst="rect">
            <a:avLst/>
          </a:prstGeom>
        </p:spPr>
      </p:pic>
      <p:pic>
        <p:nvPicPr>
          <p:cNvPr id="11" name="Picture 10">
            <a:hlinkClick r:id="rId9"/>
            <a:extLst>
              <a:ext uri="{FF2B5EF4-FFF2-40B4-BE49-F238E27FC236}">
                <a16:creationId xmlns:a16="http://schemas.microsoft.com/office/drawing/2014/main" id="{7D946B26-3AAC-0348-9E9E-4E4DF0422D3C}"/>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4572000" y="2960624"/>
            <a:ext cx="1459348" cy="1309346"/>
          </a:xfrm>
          <a:prstGeom prst="rect">
            <a:avLst/>
          </a:prstGeom>
        </p:spPr>
      </p:pic>
      <p:sp>
        <p:nvSpPr>
          <p:cNvPr id="12" name="TextBox 11">
            <a:extLst>
              <a:ext uri="{FF2B5EF4-FFF2-40B4-BE49-F238E27FC236}">
                <a16:creationId xmlns:a16="http://schemas.microsoft.com/office/drawing/2014/main" id="{D0EF7897-ECC2-C449-9795-3F4B8A66B278}"/>
              </a:ext>
            </a:extLst>
          </p:cNvPr>
          <p:cNvSpPr txBox="1"/>
          <p:nvPr/>
        </p:nvSpPr>
        <p:spPr>
          <a:xfrm>
            <a:off x="4612538" y="4580453"/>
            <a:ext cx="3499676" cy="253916"/>
          </a:xfrm>
          <a:prstGeom prst="rect">
            <a:avLst/>
          </a:prstGeom>
          <a:noFill/>
        </p:spPr>
        <p:txBody>
          <a:bodyPr wrap="none" rtlCol="0">
            <a:spAutoFit/>
          </a:bodyPr>
          <a:lstStyle/>
          <a:p>
            <a:r>
              <a:rPr lang="en-TW" sz="1050" dirty="0"/>
              <a:t>Ted Nelson : “We don’t copy and paste, we transclude.”</a:t>
            </a:r>
          </a:p>
        </p:txBody>
      </p:sp>
    </p:spTree>
    <p:extLst>
      <p:ext uri="{BB962C8B-B14F-4D97-AF65-F5344CB8AC3E}">
        <p14:creationId xmlns:p14="http://schemas.microsoft.com/office/powerpoint/2010/main" val="2356731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Some implementations of Ted Nelson’s Xanadu</a:t>
            </a: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a:t>
            </a:fld>
            <a:endParaRPr lang="en" dirty="0"/>
          </a:p>
        </p:txBody>
      </p:sp>
      <p:pic>
        <p:nvPicPr>
          <p:cNvPr id="5" name="Picture 4">
            <a:hlinkClick r:id="rId2"/>
            <a:extLst>
              <a:ext uri="{FF2B5EF4-FFF2-40B4-BE49-F238E27FC236}">
                <a16:creationId xmlns:a16="http://schemas.microsoft.com/office/drawing/2014/main" id="{4B5C069F-62CC-8043-914F-C255F08AE63F}"/>
              </a:ext>
            </a:extLst>
          </p:cNvPr>
          <p:cNvPicPr>
            <a:picLocks noChangeAspect="1"/>
          </p:cNvPicPr>
          <p:nvPr/>
        </p:nvPicPr>
        <p:blipFill>
          <a:blip r:embed="rId3"/>
          <a:stretch>
            <a:fillRect/>
          </a:stretch>
        </p:blipFill>
        <p:spPr>
          <a:xfrm>
            <a:off x="471340" y="1220511"/>
            <a:ext cx="3611095" cy="3239920"/>
          </a:xfrm>
          <a:prstGeom prst="rect">
            <a:avLst/>
          </a:prstGeom>
        </p:spPr>
      </p:pic>
      <p:sp>
        <p:nvSpPr>
          <p:cNvPr id="6" name="TextBox 5">
            <a:extLst>
              <a:ext uri="{FF2B5EF4-FFF2-40B4-BE49-F238E27FC236}">
                <a16:creationId xmlns:a16="http://schemas.microsoft.com/office/drawing/2014/main" id="{6F91E4B5-E8F0-804B-908A-C98374E72F90}"/>
              </a:ext>
            </a:extLst>
          </p:cNvPr>
          <p:cNvSpPr txBox="1"/>
          <p:nvPr/>
        </p:nvSpPr>
        <p:spPr>
          <a:xfrm>
            <a:off x="1146222" y="4698475"/>
            <a:ext cx="6851556" cy="307777"/>
          </a:xfrm>
          <a:prstGeom prst="rect">
            <a:avLst/>
          </a:prstGeom>
          <a:noFill/>
        </p:spPr>
        <p:txBody>
          <a:bodyPr wrap="none" rtlCol="0">
            <a:spAutoFit/>
          </a:bodyPr>
          <a:lstStyle/>
          <a:p>
            <a:r>
              <a:rPr lang="en-TW" dirty="0">
                <a:hlinkClick r:id="rId4"/>
              </a:rPr>
              <a:t>Xanadu Classic </a:t>
            </a:r>
            <a:r>
              <a:rPr lang="en-TW" dirty="0"/>
              <a:t>is both an Operating System and a Document Management System.</a:t>
            </a:r>
          </a:p>
        </p:txBody>
      </p:sp>
      <p:pic>
        <p:nvPicPr>
          <p:cNvPr id="7" name="Picture 6">
            <a:hlinkClick r:id="rId5"/>
            <a:extLst>
              <a:ext uri="{FF2B5EF4-FFF2-40B4-BE49-F238E27FC236}">
                <a16:creationId xmlns:a16="http://schemas.microsoft.com/office/drawing/2014/main" id="{15B6C52C-AC75-BD46-AB0E-79B94F1765C7}"/>
              </a:ext>
            </a:extLst>
          </p:cNvPr>
          <p:cNvPicPr>
            <a:picLocks noChangeAspect="1"/>
          </p:cNvPicPr>
          <p:nvPr/>
        </p:nvPicPr>
        <p:blipFill>
          <a:blip r:embed="rId6"/>
          <a:stretch>
            <a:fillRect/>
          </a:stretch>
        </p:blipFill>
        <p:spPr>
          <a:xfrm>
            <a:off x="4861363" y="1220511"/>
            <a:ext cx="3611095" cy="3239920"/>
          </a:xfrm>
          <a:prstGeom prst="rect">
            <a:avLst/>
          </a:prstGeom>
        </p:spPr>
      </p:pic>
      <p:pic>
        <p:nvPicPr>
          <p:cNvPr id="9217" name="Picture 1">
            <a:hlinkClick r:id="rId7"/>
            <a:extLst>
              <a:ext uri="{FF2B5EF4-FFF2-40B4-BE49-F238E27FC236}">
                <a16:creationId xmlns:a16="http://schemas.microsoft.com/office/drawing/2014/main" id="{C6C1B4A3-401D-5747-BE62-398E0CF55E88}"/>
              </a:ext>
            </a:extLst>
          </p:cNvPr>
          <p:cNvPicPr>
            <a:picLocks noChangeAspect="1" noChangeArrowheads="1"/>
          </p:cNvPicPr>
          <p:nvPr/>
        </p:nvPicPr>
        <p:blipFill>
          <a:blip r:embed="rId8" cstate="print">
            <a:extLst>
              <a:ext uri="{28A0092B-C50C-407E-A947-70E740481C1C}">
                <a14:useLocalDpi xmlns:a14="http://schemas.microsoft.com/office/drawing/2010/main"/>
              </a:ext>
            </a:extLst>
          </a:blip>
          <a:srcRect/>
          <a:stretch>
            <a:fillRect/>
          </a:stretch>
        </p:blipFill>
        <p:spPr bwMode="auto">
          <a:xfrm>
            <a:off x="4082435" y="1956355"/>
            <a:ext cx="778928" cy="1284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1115184"/>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10070</TotalTime>
  <Words>2819</Words>
  <Application>Microsoft Macintosh PowerPoint</Application>
  <PresentationFormat>On-screen Show (16:9)</PresentationFormat>
  <Paragraphs>393</Paragraphs>
  <Slides>73</Slides>
  <Notes>23</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73</vt:i4>
      </vt:variant>
    </vt:vector>
  </HeadingPairs>
  <TitlesOfParts>
    <vt:vector size="85" baseType="lpstr">
      <vt:lpstr>Hei</vt:lpstr>
      <vt:lpstr>黑体</vt:lpstr>
      <vt:lpstr>STXingkai</vt:lpstr>
      <vt:lpstr>STXinwei</vt:lpstr>
      <vt:lpstr>STXinwei</vt:lpstr>
      <vt:lpstr>Weibei SC</vt:lpstr>
      <vt:lpstr>Arial</vt:lpstr>
      <vt:lpstr>Arial Rounded MT Bold</vt:lpstr>
      <vt:lpstr>Calibri</vt:lpstr>
      <vt:lpstr>Times</vt:lpstr>
      <vt:lpstr>Simple Light</vt:lpstr>
      <vt:lpstr>1_Simple Light</vt:lpstr>
      <vt:lpstr>超越学科界限的认知基础 Transdisciplinary Cognitive Foundation</vt:lpstr>
      <vt:lpstr>Abstract Specification</vt:lpstr>
      <vt:lpstr>What is Knowledge?</vt:lpstr>
      <vt:lpstr>A simple exercise</vt:lpstr>
      <vt:lpstr>What is a Homotopy?</vt:lpstr>
      <vt:lpstr>Homeomorphisms</vt:lpstr>
      <vt:lpstr>Knowledge Representation in Topology</vt:lpstr>
      <vt:lpstr>Let’s listen to Ted Nelson’s confession (again)</vt:lpstr>
      <vt:lpstr>Some implementations of Ted Nelson’s Xanadu</vt:lpstr>
      <vt:lpstr>Goal: Make Knowledge Computable</vt:lpstr>
      <vt:lpstr>What is a Natural Transformation?</vt:lpstr>
      <vt:lpstr>What is a Functor?</vt:lpstr>
      <vt:lpstr>Functor as Structure Preserving Arrow</vt:lpstr>
      <vt:lpstr>What is a Morphism (Function)?</vt:lpstr>
      <vt:lpstr>Representing Knowledge with Limited Resources</vt:lpstr>
      <vt:lpstr>PowerPoint Presentation</vt:lpstr>
      <vt:lpstr>PowerPoint Presentation</vt:lpstr>
      <vt:lpstr>PowerPoint Presentation</vt:lpstr>
      <vt:lpstr>Connecting Abstract and Concrete Domains</vt:lpstr>
      <vt:lpstr>Arrow Chasing Computation</vt:lpstr>
      <vt:lpstr>Criteria: Check if our strategy works</vt:lpstr>
      <vt:lpstr>Abstraction</vt:lpstr>
      <vt:lpstr>In the world of Internet of Things Checks and Balances</vt:lpstr>
      <vt:lpstr>A New Kind of Operating Systems with built-in Governance</vt:lpstr>
      <vt:lpstr>IaaS: Infrastructure as a Service</vt:lpstr>
      <vt:lpstr>Unified Namespace</vt:lpstr>
      <vt:lpstr>PowerPoint Presentation</vt:lpstr>
      <vt:lpstr>Universal Resource Locator, Identifier, Name as names of functions (especially with path information)</vt:lpstr>
      <vt:lpstr>Paths as sequences of “Actions” with assigned names (state values)</vt:lpstr>
      <vt:lpstr>Representation of Action</vt:lpstr>
      <vt:lpstr>Change in Action S across multiple intervals</vt:lpstr>
      <vt:lpstr>PowerPoint Presentation</vt:lpstr>
      <vt:lpstr>Representing Functions as Paths</vt:lpstr>
      <vt:lpstr>Modeling everything as Types of Functions</vt:lpstr>
      <vt:lpstr>Representing Types (names with intensive properties)</vt:lpstr>
      <vt:lpstr>NsM complements Type Theory</vt:lpstr>
      <vt:lpstr>PowerPoint Presentation</vt:lpstr>
      <vt:lpstr>PowerPoint Presentation</vt:lpstr>
      <vt:lpstr>PowerPoint Presentation</vt:lpstr>
      <vt:lpstr>PowerPoint Presentation</vt:lpstr>
      <vt:lpstr>PowerPoint Presentation</vt:lpstr>
      <vt:lpstr>PowerPoint Presentation</vt:lpstr>
      <vt:lpstr>Category Theory is all about Composing Arrows</vt:lpstr>
      <vt:lpstr>PowerPoint Presentation</vt:lpstr>
      <vt:lpstr>Universal Constructions as a “unique” strategy</vt:lpstr>
      <vt:lpstr>All concepts (ideas) are Kan Extensions      -Saunder Mac Lane</vt:lpstr>
      <vt:lpstr>PowerPoint Presentation</vt:lpstr>
      <vt:lpstr>Abundent Data Sources Available</vt:lpstr>
      <vt:lpstr>PowerPoint Presentation</vt:lpstr>
      <vt:lpstr>PowerPoint Presentation</vt:lpstr>
      <vt:lpstr>PowerPoint Presentation</vt:lpstr>
      <vt:lpstr>Summary</vt:lpstr>
      <vt:lpstr>Your actions before Oct 26, 2020</vt:lpstr>
      <vt:lpstr>References</vt:lpstr>
      <vt:lpstr>Reference to Homological Algebar series</vt:lpstr>
      <vt:lpstr>PowerPoint Presentation</vt:lpstr>
      <vt:lpstr>Higher Dimensional Structure  denoted by Arrows</vt:lpstr>
      <vt:lpstr>The Idea of Multiplication expressed in Arrows</vt:lpstr>
      <vt:lpstr>The World According to Category Theory</vt:lpstr>
      <vt:lpstr>The Types of Arrows</vt:lpstr>
      <vt:lpstr>Vertical Composition</vt:lpstr>
      <vt:lpstr>Horizontal Composition</vt:lpstr>
      <vt:lpstr>Kleisli Arrow of outrageous Fortune</vt:lpstr>
      <vt:lpstr>Category Theory and Unary Arithmetic</vt:lpstr>
      <vt:lpstr>PowerPoint Presentation</vt:lpstr>
      <vt:lpstr>PowerPoint Presentation</vt:lpstr>
      <vt:lpstr>Representing Graphical Information Content</vt:lpstr>
      <vt:lpstr>PowerPoint Presentation</vt:lpstr>
      <vt:lpstr>From Category Theory to Higher Type Theory</vt:lpstr>
      <vt:lpstr>PowerPoint Presentation</vt:lpstr>
      <vt:lpstr>PowerPoint Presentation</vt:lpstr>
      <vt:lpstr>Ontological Engineering (知识图谱)</vt:lpstr>
      <vt:lpstr>可计算图形语意：Computable Semantics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Computational Thinking  &amp; Systems Design</dc:title>
  <cp:lastModifiedBy>Microsoft Office User</cp:lastModifiedBy>
  <cp:revision>2099</cp:revision>
  <dcterms:modified xsi:type="dcterms:W3CDTF">2020-11-15T07:24:01Z</dcterms:modified>
</cp:coreProperties>
</file>